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0029"/>
    <a:srgbClr val="7AA6C2"/>
    <a:srgbClr val="CBD8E1"/>
    <a:srgbClr val="A7002B"/>
    <a:srgbClr val="2D5265"/>
    <a:srgbClr val="9D002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6" autoAdjust="0"/>
  </p:normalViewPr>
  <p:slideViewPr>
    <p:cSldViewPr snapToGrid="0">
      <p:cViewPr varScale="1">
        <p:scale>
          <a:sx n="106" d="100"/>
          <a:sy n="106" d="100"/>
        </p:scale>
        <p:origin x="166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8375E-F3D0-4655-81C9-7E795701D891}" type="datetimeFigureOut">
              <a:rPr lang="pl-PL" smtClean="0"/>
              <a:t>2015-09-24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BE663-DDBB-4C40-88B7-60B5AEA140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943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0" y="3"/>
            <a:ext cx="9144000" cy="753979"/>
          </a:xfrm>
          <a:prstGeom prst="rect">
            <a:avLst/>
          </a:prstGeom>
          <a:solidFill>
            <a:srgbClr val="2D52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l-PL" sz="400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0" y="753980"/>
            <a:ext cx="9144000" cy="6104021"/>
          </a:xfrm>
          <a:prstGeom prst="rect">
            <a:avLst/>
          </a:prstGeom>
          <a:solidFill>
            <a:srgbClr val="CBD8E1"/>
          </a:solidFill>
          <a:ln>
            <a:solidFill>
              <a:srgbClr val="CBD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410376"/>
            <a:ext cx="1564104" cy="1447626"/>
          </a:xfrm>
          <a:prstGeom prst="rect">
            <a:avLst/>
          </a:prstGeom>
        </p:spPr>
      </p:pic>
      <p:sp>
        <p:nvSpPr>
          <p:cNvPr id="12" name="pole tekstowe 11"/>
          <p:cNvSpPr txBox="1"/>
          <p:nvPr userDrawn="1"/>
        </p:nvSpPr>
        <p:spPr>
          <a:xfrm>
            <a:off x="0" y="1359333"/>
            <a:ext cx="9144000" cy="830997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spc="100" dirty="0" smtClean="0">
                <a:solidFill>
                  <a:srgbClr val="2D52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Przedsiębiorczość w warunkach globalizacji</a:t>
            </a:r>
            <a:endParaRPr lang="pl-PL" sz="3200" b="1" spc="100" dirty="0">
              <a:solidFill>
                <a:srgbClr val="2D52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6" name="Łącznik prosty 15"/>
          <p:cNvCxnSpPr/>
          <p:nvPr userDrawn="1"/>
        </p:nvCxnSpPr>
        <p:spPr>
          <a:xfrm flipV="1">
            <a:off x="8365067" y="1843551"/>
            <a:ext cx="791997" cy="4358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 userDrawn="1"/>
        </p:nvCxnSpPr>
        <p:spPr>
          <a:xfrm flipV="1">
            <a:off x="5937069" y="5331632"/>
            <a:ext cx="3206932" cy="2874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1257" y="2472268"/>
            <a:ext cx="8634550" cy="2691918"/>
          </a:xfrm>
        </p:spPr>
        <p:txBody>
          <a:bodyPr/>
          <a:lstStyle>
            <a:lvl1pPr marL="228594" indent="-228594" algn="ctr">
              <a:buFontTx/>
              <a:buBlip>
                <a:blip r:embed="rId3"/>
              </a:buBlip>
              <a:defRPr/>
            </a:lvl1pPr>
            <a:lvl2pPr marL="685783" indent="-228594" algn="ctr">
              <a:buFontTx/>
              <a:buBlip>
                <a:blip r:embed="rId3"/>
              </a:buBlip>
              <a:defRPr/>
            </a:lvl2pPr>
            <a:lvl3pPr marL="1142971" indent="-228594" algn="ctr">
              <a:buFontTx/>
              <a:buBlip>
                <a:blip r:embed="rId3"/>
              </a:buBlip>
              <a:defRPr/>
            </a:lvl3pPr>
            <a:lvl4pPr marL="1600160" indent="-228594" algn="ctr">
              <a:buFontTx/>
              <a:buBlip>
                <a:blip r:embed="rId3"/>
              </a:buBlip>
              <a:defRPr/>
            </a:lvl4pPr>
            <a:lvl5pPr marL="2057349" indent="-228594" algn="ctr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13" name="Łącznik prosty 12"/>
          <p:cNvCxnSpPr/>
          <p:nvPr userDrawn="1"/>
        </p:nvCxnSpPr>
        <p:spPr>
          <a:xfrm flipV="1">
            <a:off x="0" y="1843551"/>
            <a:ext cx="791997" cy="4358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ytuł 1"/>
          <p:cNvSpPr>
            <a:spLocks noGrp="1"/>
          </p:cNvSpPr>
          <p:nvPr>
            <p:ph type="title" hasCustomPrompt="1"/>
          </p:nvPr>
        </p:nvSpPr>
        <p:spPr>
          <a:xfrm>
            <a:off x="0" y="3"/>
            <a:ext cx="9144000" cy="7837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dodać tekst</a:t>
            </a:r>
            <a:endParaRPr lang="pl-PL" dirty="0"/>
          </a:p>
        </p:txBody>
      </p:sp>
      <p:sp>
        <p:nvSpPr>
          <p:cNvPr id="24" name="Symbol zastępczy zawartości 3"/>
          <p:cNvSpPr>
            <a:spLocks noGrp="1"/>
          </p:cNvSpPr>
          <p:nvPr>
            <p:ph sz="half" idx="10" hasCustomPrompt="1"/>
          </p:nvPr>
        </p:nvSpPr>
        <p:spPr>
          <a:xfrm>
            <a:off x="4848225" y="5410376"/>
            <a:ext cx="4047582" cy="1371754"/>
          </a:xfrm>
        </p:spPr>
        <p:txBody>
          <a:bodyPr/>
          <a:lstStyle>
            <a:lvl1pPr marL="228594" indent="-228594">
              <a:buFontTx/>
              <a:buBlip>
                <a:blip r:embed="rId3"/>
              </a:buBlip>
              <a:defRPr/>
            </a:lvl1pPr>
            <a:lvl2pPr marL="685783" indent="-228594">
              <a:buFontTx/>
              <a:buBlip>
                <a:blip r:embed="rId3"/>
              </a:buBlip>
              <a:defRPr/>
            </a:lvl2pPr>
            <a:lvl3pPr marL="914377" indent="0">
              <a:buFontTx/>
              <a:buNone/>
              <a:defRPr baseline="0"/>
            </a:lvl3pPr>
            <a:lvl4pPr marL="1371566" indent="0">
              <a:buFontTx/>
              <a:buNone/>
              <a:defRPr/>
            </a:lvl4pPr>
            <a:lvl5pPr marL="1828755" indent="0">
              <a:buFontTx/>
              <a:buNone/>
              <a:defRPr/>
            </a:lvl5pPr>
          </a:lstStyle>
          <a:p>
            <a:pPr lvl="2"/>
            <a:r>
              <a:rPr lang="pl-PL" dirty="0" smtClean="0"/>
              <a:t>Kliknij, aby dodać tekst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9043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01710" y="6473416"/>
            <a:ext cx="442292" cy="384584"/>
          </a:xfrm>
          <a:solidFill>
            <a:srgbClr val="CBD8E1"/>
          </a:solidFill>
        </p:spPr>
        <p:txBody>
          <a:bodyPr/>
          <a:lstStyle>
            <a:lvl1pPr algn="ctr">
              <a:defRPr/>
            </a:lvl1pPr>
          </a:lstStyle>
          <a:p>
            <a:fld id="{2B0EF08B-398F-4A13-BCD3-80E25C45207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tytułu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a 10"/>
          <p:cNvGrpSpPr/>
          <p:nvPr userDrawn="1"/>
        </p:nvGrpSpPr>
        <p:grpSpPr>
          <a:xfrm>
            <a:off x="-17" y="6475908"/>
            <a:ext cx="8740701" cy="382092"/>
            <a:chOff x="-17" y="6475908"/>
            <a:chExt cx="8740701" cy="382092"/>
          </a:xfrm>
        </p:grpSpPr>
        <p:sp>
          <p:nvSpPr>
            <p:cNvPr id="15" name="pole tekstowe 14"/>
            <p:cNvSpPr txBox="1"/>
            <p:nvPr userDrawn="1"/>
          </p:nvSpPr>
          <p:spPr>
            <a:xfrm>
              <a:off x="0" y="6475908"/>
              <a:ext cx="8740684" cy="382092"/>
            </a:xfrm>
            <a:prstGeom prst="rect">
              <a:avLst/>
            </a:prstGeom>
            <a:solidFill>
              <a:srgbClr val="810029"/>
            </a:solidFill>
            <a:ln>
              <a:solidFill>
                <a:srgbClr val="C00000"/>
              </a:solidFill>
            </a:ln>
          </p:spPr>
          <p:txBody>
            <a:bodyPr wrap="square" numCol="1" rtlCol="0" anchor="ctr">
              <a:noAutofit/>
            </a:bodyPr>
            <a:lstStyle/>
            <a:p>
              <a:pPr marL="1168400" indent="-263525" algn="l">
                <a:lnSpc>
                  <a:spcPct val="150000"/>
                </a:lnSpc>
              </a:pPr>
              <a:r>
                <a:rPr lang="pl-PL" sz="1400" b="1" spc="100" dirty="0" smtClean="0">
                  <a:solidFill>
                    <a:schemeClr val="bg1"/>
                  </a:solidFill>
                  <a:effectLst/>
                  <a:latin typeface="+mj-lt"/>
                </a:rPr>
                <a:t>Przedsiębiorczość w warunkach globalizacji</a:t>
              </a:r>
              <a:endParaRPr lang="pl-PL" sz="1400" b="1" spc="100" dirty="0"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cxnSp>
          <p:nvCxnSpPr>
            <p:cNvPr id="17" name="Łącznik prosty 16"/>
            <p:cNvCxnSpPr/>
            <p:nvPr userDrawn="1"/>
          </p:nvCxnSpPr>
          <p:spPr>
            <a:xfrm>
              <a:off x="4690533" y="6666954"/>
              <a:ext cx="4041684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 userDrawn="1"/>
          </p:nvCxnSpPr>
          <p:spPr>
            <a:xfrm flipV="1">
              <a:off x="-17" y="6666954"/>
              <a:ext cx="868438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ymbol zastępczy zawartości 3"/>
          <p:cNvSpPr>
            <a:spLocks noGrp="1"/>
          </p:cNvSpPr>
          <p:nvPr>
            <p:ph sz="half" idx="2"/>
          </p:nvPr>
        </p:nvSpPr>
        <p:spPr>
          <a:xfrm>
            <a:off x="254000" y="1114700"/>
            <a:ext cx="8641807" cy="5169551"/>
          </a:xfrm>
        </p:spPr>
        <p:txBody>
          <a:bodyPr anchor="ctr"/>
          <a:lstStyle>
            <a:lvl1pPr marL="228594" indent="-228594">
              <a:lnSpc>
                <a:spcPct val="150000"/>
              </a:lnSpc>
              <a:buFontTx/>
              <a:buBlip>
                <a:blip r:embed="rId3"/>
              </a:buBlip>
              <a:defRPr/>
            </a:lvl1pPr>
            <a:lvl2pPr marL="685783" indent="-228594">
              <a:lnSpc>
                <a:spcPct val="150000"/>
              </a:lnSpc>
              <a:buFontTx/>
              <a:buBlip>
                <a:blip r:embed="rId3"/>
              </a:buBlip>
              <a:defRPr/>
            </a:lvl2pPr>
            <a:lvl3pPr marL="1142971" indent="-228594">
              <a:lnSpc>
                <a:spcPct val="150000"/>
              </a:lnSpc>
              <a:buFontTx/>
              <a:buBlip>
                <a:blip r:embed="rId3"/>
              </a:buBlip>
              <a:defRPr/>
            </a:lvl3pPr>
            <a:lvl4pPr marL="1600160" indent="-228594">
              <a:lnSpc>
                <a:spcPct val="150000"/>
              </a:lnSpc>
              <a:buFontTx/>
              <a:buBlip>
                <a:blip r:embed="rId3"/>
              </a:buBlip>
              <a:defRPr/>
            </a:lvl4pPr>
            <a:lvl5pPr marL="2057349" indent="-228594">
              <a:lnSpc>
                <a:spcPct val="150000"/>
              </a:lnSpc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1174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1" y="1114700"/>
            <a:ext cx="4266656" cy="5169551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ymbol zastępczy zawartości 3"/>
          <p:cNvSpPr>
            <a:spLocks noGrp="1"/>
          </p:cNvSpPr>
          <p:nvPr>
            <p:ph sz="half" idx="13"/>
          </p:nvPr>
        </p:nvSpPr>
        <p:spPr>
          <a:xfrm>
            <a:off x="243417" y="1114700"/>
            <a:ext cx="4266656" cy="5169551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2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01710" y="6473416"/>
            <a:ext cx="442292" cy="390560"/>
          </a:xfrm>
          <a:solidFill>
            <a:srgbClr val="CBD8E1"/>
          </a:solidFill>
        </p:spPr>
        <p:txBody>
          <a:bodyPr/>
          <a:lstStyle>
            <a:lvl1pPr algn="ctr">
              <a:defRPr/>
            </a:lvl1pPr>
          </a:lstStyle>
          <a:p>
            <a:fld id="{2B0EF08B-398F-4A13-BCD3-80E25C45207C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8" name="Grupa 27"/>
          <p:cNvGrpSpPr/>
          <p:nvPr userDrawn="1"/>
        </p:nvGrpSpPr>
        <p:grpSpPr>
          <a:xfrm>
            <a:off x="-17" y="6475908"/>
            <a:ext cx="8740701" cy="382092"/>
            <a:chOff x="-17" y="6475908"/>
            <a:chExt cx="8740701" cy="382092"/>
          </a:xfrm>
        </p:grpSpPr>
        <p:sp>
          <p:nvSpPr>
            <p:cNvPr id="29" name="pole tekstowe 28"/>
            <p:cNvSpPr txBox="1"/>
            <p:nvPr userDrawn="1"/>
          </p:nvSpPr>
          <p:spPr>
            <a:xfrm>
              <a:off x="0" y="6475908"/>
              <a:ext cx="8740684" cy="382092"/>
            </a:xfrm>
            <a:prstGeom prst="rect">
              <a:avLst/>
            </a:prstGeom>
            <a:solidFill>
              <a:srgbClr val="810029"/>
            </a:solidFill>
            <a:ln>
              <a:solidFill>
                <a:srgbClr val="C00000"/>
              </a:solidFill>
            </a:ln>
          </p:spPr>
          <p:txBody>
            <a:bodyPr wrap="square" numCol="1" rtlCol="0" anchor="ctr">
              <a:noAutofit/>
            </a:bodyPr>
            <a:lstStyle/>
            <a:p>
              <a:pPr marL="1168400" indent="-263525" algn="l">
                <a:lnSpc>
                  <a:spcPct val="150000"/>
                </a:lnSpc>
              </a:pPr>
              <a:r>
                <a:rPr lang="pl-PL" sz="1400" b="1" spc="100" dirty="0" smtClean="0">
                  <a:solidFill>
                    <a:schemeClr val="bg1"/>
                  </a:solidFill>
                  <a:effectLst/>
                  <a:latin typeface="+mj-lt"/>
                </a:rPr>
                <a:t>Przedsiębiorczość w warunkach globalizacji</a:t>
              </a:r>
              <a:endParaRPr lang="pl-PL" sz="1400" b="1" spc="100" dirty="0"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cxnSp>
          <p:nvCxnSpPr>
            <p:cNvPr id="30" name="Łącznik prosty 29"/>
            <p:cNvCxnSpPr/>
            <p:nvPr userDrawn="1"/>
          </p:nvCxnSpPr>
          <p:spPr>
            <a:xfrm>
              <a:off x="4690533" y="6666954"/>
              <a:ext cx="4041684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Łącznik prosty 30"/>
            <p:cNvCxnSpPr/>
            <p:nvPr userDrawn="1"/>
          </p:nvCxnSpPr>
          <p:spPr>
            <a:xfrm flipV="1">
              <a:off x="-17" y="6666954"/>
              <a:ext cx="868438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6240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48195" y="1132117"/>
            <a:ext cx="8654143" cy="5044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162D-5A21-46FE-96E4-FAE9CEBDDECC}" type="datetime1">
              <a:rPr lang="pl-PL" smtClean="0"/>
              <a:t>2015-09-24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B2132-72A8-443D-970F-8AFCFB54CBAB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8100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72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377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2D5265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5"/>
        </a:buBlip>
        <a:defRPr sz="2800" kern="1200">
          <a:solidFill>
            <a:srgbClr val="2D5265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2400" kern="1200">
          <a:solidFill>
            <a:srgbClr val="2D5265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2000" kern="1200">
          <a:solidFill>
            <a:srgbClr val="2D5265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1800" kern="1200">
          <a:solidFill>
            <a:srgbClr val="2D5265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1800" kern="1200">
          <a:solidFill>
            <a:srgbClr val="2D5265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4400" b="1" dirty="0" smtClean="0"/>
              <a:t>VII. Polityka </a:t>
            </a:r>
            <a:r>
              <a:rPr lang="pl-PL" sz="4400" b="1" dirty="0"/>
              <a:t>przedsiębiorczości </a:t>
            </a:r>
            <a:endParaRPr lang="pl-PL" sz="44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0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Nowa segmentacja sektora przedsiębiorstw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6977" y="1114700"/>
            <a:ext cx="8977023" cy="5169551"/>
          </a:xfrm>
        </p:spPr>
        <p:txBody>
          <a:bodyPr/>
          <a:lstStyle/>
          <a:p>
            <a:pPr lvl="0"/>
            <a:r>
              <a:rPr lang="pl-PL" dirty="0" smtClean="0"/>
              <a:t>Podział </a:t>
            </a:r>
            <a:r>
              <a:rPr lang="pl-PL" dirty="0"/>
              <a:t>na mikro, małe, średnie i duże </a:t>
            </a:r>
            <a:r>
              <a:rPr lang="pl-PL" dirty="0" smtClean="0"/>
              <a:t>- niewystarczający.</a:t>
            </a:r>
            <a:endParaRPr lang="pl-PL" dirty="0"/>
          </a:p>
          <a:p>
            <a:pPr lvl="0"/>
            <a:r>
              <a:rPr lang="pl-PL" dirty="0" smtClean="0"/>
              <a:t>Konieczność </a:t>
            </a:r>
            <a:r>
              <a:rPr lang="pl-PL" dirty="0"/>
              <a:t>korekty własnościowej danych </a:t>
            </a:r>
            <a:r>
              <a:rPr lang="pl-PL" dirty="0" smtClean="0"/>
              <a:t>statystycznych.</a:t>
            </a:r>
            <a:endParaRPr lang="pl-PL" dirty="0"/>
          </a:p>
          <a:p>
            <a:pPr lvl="0"/>
            <a:r>
              <a:rPr lang="pl-PL" dirty="0" smtClean="0"/>
              <a:t>Uwzględnienie </a:t>
            </a:r>
            <a:r>
              <a:rPr lang="pl-PL" dirty="0"/>
              <a:t>kandydatów na przedsiębiorców </a:t>
            </a:r>
            <a:r>
              <a:rPr lang="pl-PL" sz="2000" b="1" i="1" dirty="0"/>
              <a:t>(800 tys. osób).</a:t>
            </a:r>
          </a:p>
          <a:p>
            <a:pPr lvl="0"/>
            <a:r>
              <a:rPr lang="pl-PL" dirty="0"/>
              <a:t>Podział sektora mikro na solo i </a:t>
            </a:r>
            <a:r>
              <a:rPr lang="pl-PL" dirty="0" err="1" smtClean="0"/>
              <a:t>mikropracodawców</a:t>
            </a:r>
            <a:r>
              <a:rPr lang="pl-PL" dirty="0" smtClean="0"/>
              <a:t>.</a:t>
            </a:r>
            <a:endParaRPr lang="pl-PL" dirty="0"/>
          </a:p>
          <a:p>
            <a:pPr lvl="0"/>
            <a:r>
              <a:rPr lang="pl-PL" dirty="0"/>
              <a:t>Wydzielenie firm z kapitałem </a:t>
            </a:r>
            <a:r>
              <a:rPr lang="pl-PL" dirty="0" smtClean="0"/>
              <a:t>zagranicznym.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010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Adresaci polityki przedsiębiorczości (7 grup)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8" t="30472" r="15081" b="38859"/>
          <a:stretch/>
        </p:blipFill>
        <p:spPr>
          <a:xfrm>
            <a:off x="793963" y="1326848"/>
            <a:ext cx="7556073" cy="4603494"/>
          </a:xfrm>
        </p:spPr>
      </p:pic>
    </p:spTree>
    <p:extLst>
      <p:ext uri="{BB962C8B-B14F-4D97-AF65-F5344CB8AC3E}">
        <p14:creationId xmlns:p14="http://schemas.microsoft.com/office/powerpoint/2010/main" val="95016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Selektywne instrumenty wsparcia – kryteria i zasady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87680" y="2194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76252" y="560078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9" name="Grupa 8"/>
          <p:cNvGrpSpPr/>
          <p:nvPr/>
        </p:nvGrpSpPr>
        <p:grpSpPr>
          <a:xfrm>
            <a:off x="1059408" y="1193075"/>
            <a:ext cx="7013438" cy="5078546"/>
            <a:chOff x="676230" y="1445623"/>
            <a:chExt cx="6534466" cy="4825997"/>
          </a:xfrm>
        </p:grpSpPr>
        <p:graphicFrame>
          <p:nvGraphicFramePr>
            <p:cNvPr id="6" name="Obiek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5605364"/>
                </p:ext>
              </p:extLst>
            </p:nvPr>
          </p:nvGraphicFramePr>
          <p:xfrm>
            <a:off x="719775" y="1445623"/>
            <a:ext cx="6438398" cy="38677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Obraz - mapa bitowa" r:id="rId3" imgW="7000920" imgH="5200560" progId="Paint.Picture">
                    <p:embed/>
                  </p:oleObj>
                </mc:Choice>
                <mc:Fallback>
                  <p:oleObj name="Obraz - mapa bitowa" r:id="rId3" imgW="7000920" imgH="5200560" progId="Paint.Picture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9775" y="1445623"/>
                          <a:ext cx="6438398" cy="386778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iek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2996095"/>
                </p:ext>
              </p:extLst>
            </p:nvPr>
          </p:nvGraphicFramePr>
          <p:xfrm>
            <a:off x="676230" y="5442858"/>
            <a:ext cx="6534466" cy="82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Obraz - mapa bitowa" r:id="rId5" imgW="8192210" imgH="1082134" progId="Paint.Picture">
                    <p:embed/>
                  </p:oleObj>
                </mc:Choice>
                <mc:Fallback>
                  <p:oleObj name="Obraz - mapa bitowa" r:id="rId5" imgW="8192210" imgH="1082134" progId="Paint.Picture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230" y="5442858"/>
                          <a:ext cx="6534466" cy="8287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312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Polityka przedsiębiorczości w duchu nowego pragmatyzmu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pl-PL" dirty="0" smtClean="0"/>
              <a:t> Polityka </a:t>
            </a:r>
            <a:r>
              <a:rPr lang="pl-PL" dirty="0"/>
              <a:t>oparta na </a:t>
            </a:r>
            <a:r>
              <a:rPr lang="pl-PL" dirty="0" smtClean="0"/>
              <a:t>wiedzy.</a:t>
            </a:r>
            <a:endParaRPr lang="pl-PL" dirty="0"/>
          </a:p>
          <a:p>
            <a:pPr lvl="0"/>
            <a:r>
              <a:rPr lang="pl-PL" dirty="0" smtClean="0"/>
              <a:t> Wspieramy </a:t>
            </a:r>
            <a:r>
              <a:rPr lang="pl-PL" dirty="0"/>
              <a:t>ujawnione pozytywne </a:t>
            </a:r>
            <a:r>
              <a:rPr lang="pl-PL" dirty="0" smtClean="0"/>
              <a:t>trendy.</a:t>
            </a:r>
            <a:endParaRPr lang="pl-PL" dirty="0"/>
          </a:p>
          <a:p>
            <a:r>
              <a:rPr lang="pl-PL" dirty="0" smtClean="0"/>
              <a:t> Inicjalne </a:t>
            </a:r>
            <a:r>
              <a:rPr lang="pl-PL" dirty="0"/>
              <a:t>pchnięcie </a:t>
            </a:r>
            <a:r>
              <a:rPr lang="pl-PL" sz="2000" b="1" i="1" dirty="0"/>
              <a:t>(</a:t>
            </a:r>
            <a:r>
              <a:rPr lang="pl-PL" sz="2000" b="1" i="1" dirty="0" err="1"/>
              <a:t>initial</a:t>
            </a:r>
            <a:r>
              <a:rPr lang="pl-PL" sz="2000" b="1" i="1" dirty="0"/>
              <a:t> </a:t>
            </a:r>
            <a:r>
              <a:rPr lang="pl-PL" sz="2000" b="1" i="1" dirty="0" err="1"/>
              <a:t>push</a:t>
            </a:r>
            <a:r>
              <a:rPr lang="pl-PL" sz="2000" b="1" i="1" dirty="0"/>
              <a:t>).</a:t>
            </a:r>
          </a:p>
          <a:p>
            <a:pPr lvl="0"/>
            <a:r>
              <a:rPr lang="pl-PL" dirty="0" smtClean="0"/>
              <a:t> Instrumenty niskobudżetowe.</a:t>
            </a:r>
            <a:endParaRPr lang="pl-PL" dirty="0"/>
          </a:p>
          <a:p>
            <a:pPr lvl="0"/>
            <a:r>
              <a:rPr lang="pl-PL" dirty="0" smtClean="0"/>
              <a:t> Wysoka </a:t>
            </a:r>
            <a:r>
              <a:rPr lang="pl-PL" dirty="0"/>
              <a:t>relacja </a:t>
            </a:r>
            <a:r>
              <a:rPr lang="pl-PL" dirty="0" smtClean="0"/>
              <a:t>nakład-efekt.</a:t>
            </a:r>
            <a:endParaRPr lang="pl-PL" dirty="0"/>
          </a:p>
          <a:p>
            <a:pPr lvl="0"/>
            <a:r>
              <a:rPr lang="pl-PL" dirty="0" smtClean="0"/>
              <a:t> Zaangażowanie </a:t>
            </a:r>
            <a:r>
              <a:rPr lang="pl-PL" dirty="0"/>
              <a:t>samych </a:t>
            </a:r>
            <a:r>
              <a:rPr lang="pl-PL" dirty="0" smtClean="0"/>
              <a:t>przedsiębiorców.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674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Podsumowanie</a:t>
            </a:r>
          </a:p>
        </p:txBody>
      </p:sp>
      <p:grpSp>
        <p:nvGrpSpPr>
          <p:cNvPr id="14" name="Grupa 13"/>
          <p:cNvGrpSpPr/>
          <p:nvPr/>
        </p:nvGrpSpPr>
        <p:grpSpPr>
          <a:xfrm>
            <a:off x="975359" y="1277279"/>
            <a:ext cx="7193282" cy="4702632"/>
            <a:chOff x="975358" y="1436915"/>
            <a:chExt cx="7193282" cy="4702632"/>
          </a:xfrm>
        </p:grpSpPr>
        <p:sp>
          <p:nvSpPr>
            <p:cNvPr id="5" name="Prostokąt 4"/>
            <p:cNvSpPr/>
            <p:nvPr/>
          </p:nvSpPr>
          <p:spPr>
            <a:xfrm>
              <a:off x="2434045" y="1436915"/>
              <a:ext cx="4275909" cy="539931"/>
            </a:xfrm>
            <a:prstGeom prst="rect">
              <a:avLst/>
            </a:prstGeom>
            <a:solidFill>
              <a:srgbClr val="7AA6C2"/>
            </a:solidFill>
            <a:ln>
              <a:solidFill>
                <a:srgbClr val="7AA6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b="1" dirty="0" smtClean="0">
                  <a:solidFill>
                    <a:srgbClr val="810029"/>
                  </a:solidFill>
                </a:rPr>
                <a:t>Istota przedsiębiorczości</a:t>
              </a:r>
              <a:endParaRPr lang="pl-PL" b="1" dirty="0">
                <a:solidFill>
                  <a:srgbClr val="810029"/>
                </a:solidFill>
              </a:endParaRPr>
            </a:p>
          </p:txBody>
        </p:sp>
        <p:sp>
          <p:nvSpPr>
            <p:cNvPr id="6" name="Prostokąt 5"/>
            <p:cNvSpPr/>
            <p:nvPr/>
          </p:nvSpPr>
          <p:spPr>
            <a:xfrm>
              <a:off x="1693816" y="2090056"/>
              <a:ext cx="5756366" cy="539931"/>
            </a:xfrm>
            <a:prstGeom prst="rect">
              <a:avLst/>
            </a:prstGeom>
            <a:solidFill>
              <a:srgbClr val="7AA6C2"/>
            </a:solidFill>
            <a:ln>
              <a:solidFill>
                <a:srgbClr val="7AA6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b="1" dirty="0" smtClean="0">
                  <a:solidFill>
                    <a:srgbClr val="810029"/>
                  </a:solidFill>
                </a:rPr>
                <a:t>Oblicza przedsiębiorczości</a:t>
              </a:r>
              <a:endParaRPr lang="pl-PL" b="1" dirty="0">
                <a:solidFill>
                  <a:srgbClr val="810029"/>
                </a:solidFill>
              </a:endParaRPr>
            </a:p>
          </p:txBody>
        </p:sp>
        <p:sp>
          <p:nvSpPr>
            <p:cNvPr id="7" name="Prostokąt 6"/>
            <p:cNvSpPr/>
            <p:nvPr/>
          </p:nvSpPr>
          <p:spPr>
            <a:xfrm>
              <a:off x="975358" y="2743197"/>
              <a:ext cx="7193281" cy="539931"/>
            </a:xfrm>
            <a:prstGeom prst="rect">
              <a:avLst/>
            </a:prstGeom>
            <a:solidFill>
              <a:srgbClr val="7AA6C2"/>
            </a:solidFill>
            <a:ln>
              <a:solidFill>
                <a:srgbClr val="7AA6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b="1" dirty="0" smtClean="0">
                  <a:solidFill>
                    <a:srgbClr val="810029"/>
                  </a:solidFill>
                </a:rPr>
                <a:t>Metody pomiaru i co z nich wynika</a:t>
              </a:r>
              <a:endParaRPr lang="pl-PL" b="1" dirty="0">
                <a:solidFill>
                  <a:srgbClr val="810029"/>
                </a:solidFill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975358" y="5599616"/>
              <a:ext cx="7193281" cy="539931"/>
            </a:xfrm>
            <a:prstGeom prst="rect">
              <a:avLst/>
            </a:prstGeom>
            <a:solidFill>
              <a:srgbClr val="7AA6C2"/>
            </a:solidFill>
            <a:ln>
              <a:solidFill>
                <a:srgbClr val="7AA6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b="1" dirty="0" smtClean="0">
                  <a:solidFill>
                    <a:srgbClr val="810029"/>
                  </a:solidFill>
                </a:rPr>
                <a:t>Polityka przedsiębiorczości</a:t>
              </a:r>
              <a:endParaRPr lang="pl-PL" sz="2400" b="1" dirty="0">
                <a:solidFill>
                  <a:srgbClr val="810029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 rot="16200000">
              <a:off x="1001484" y="3370211"/>
              <a:ext cx="2090064" cy="214231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b="1" dirty="0" smtClean="0">
                  <a:solidFill>
                    <a:srgbClr val="810029"/>
                  </a:solidFill>
                </a:rPr>
                <a:t>Zatrudnienie</a:t>
              </a:r>
              <a:endParaRPr lang="pl-PL" sz="1600" b="1" dirty="0">
                <a:solidFill>
                  <a:srgbClr val="810029"/>
                </a:solidFill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 rot="16200000">
              <a:off x="3531325" y="3365860"/>
              <a:ext cx="2090064" cy="215101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b="1" dirty="0" smtClean="0">
                  <a:solidFill>
                    <a:srgbClr val="810029"/>
                  </a:solidFill>
                </a:rPr>
                <a:t>Innowacje</a:t>
              </a:r>
              <a:endParaRPr lang="pl-PL" sz="1600" b="1" dirty="0">
                <a:solidFill>
                  <a:srgbClr val="810029"/>
                </a:solidFill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 rot="16200000">
              <a:off x="6048100" y="3365858"/>
              <a:ext cx="2090064" cy="215101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b="1" dirty="0" smtClean="0">
                  <a:solidFill>
                    <a:srgbClr val="810029"/>
                  </a:solidFill>
                </a:rPr>
                <a:t>Umiędzynarodowienie</a:t>
              </a:r>
              <a:endParaRPr lang="pl-PL" sz="1600" b="1" dirty="0">
                <a:solidFill>
                  <a:srgbClr val="81002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389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Interwencja państwa w sektorze </a:t>
            </a:r>
            <a:r>
              <a:rPr lang="pl-PL" sz="2400" dirty="0" smtClean="0"/>
              <a:t>przedsiębiorstw - argumenty </a:t>
            </a:r>
            <a:r>
              <a:rPr lang="pl-PL" sz="2400" dirty="0"/>
              <a:t>za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pl-PL" dirty="0" smtClean="0"/>
              <a:t> Zawodność </a:t>
            </a:r>
            <a:r>
              <a:rPr lang="pl-PL" dirty="0"/>
              <a:t>rynku </a:t>
            </a:r>
            <a:r>
              <a:rPr lang="pl-PL" sz="2000" b="1" i="1" dirty="0"/>
              <a:t>(market </a:t>
            </a:r>
            <a:r>
              <a:rPr lang="pl-PL" sz="2000" b="1" i="1" dirty="0" err="1"/>
              <a:t>failure</a:t>
            </a:r>
            <a:r>
              <a:rPr lang="pl-PL" sz="2000" b="1" i="1" dirty="0" smtClean="0"/>
              <a:t>).</a:t>
            </a:r>
            <a:endParaRPr lang="pl-PL" sz="2000" b="1" i="1" dirty="0"/>
          </a:p>
          <a:p>
            <a:pPr>
              <a:lnSpc>
                <a:spcPct val="150000"/>
              </a:lnSpc>
            </a:pPr>
            <a:r>
              <a:rPr lang="pl-PL" dirty="0" smtClean="0"/>
              <a:t> Niesprawność </a:t>
            </a:r>
            <a:r>
              <a:rPr lang="pl-PL" dirty="0"/>
              <a:t>rynku w sferze </a:t>
            </a:r>
            <a:r>
              <a:rPr lang="pl-PL" dirty="0" smtClean="0"/>
              <a:t>innowacji.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 smtClean="0"/>
              <a:t> Niesprawność systemowa.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10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Interwencja państwa w sektorze </a:t>
            </a:r>
            <a:r>
              <a:rPr lang="pl-PL" sz="2400" dirty="0" smtClean="0"/>
              <a:t>przedsiębiorstw - </a:t>
            </a:r>
            <a:r>
              <a:rPr lang="pl-PL" sz="2400" dirty="0"/>
              <a:t>argumenty przeciw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pl-PL" dirty="0" smtClean="0"/>
              <a:t> </a:t>
            </a:r>
            <a:r>
              <a:rPr lang="pl-PL" dirty="0"/>
              <a:t>Niezgodne z zasadami </a:t>
            </a:r>
            <a:r>
              <a:rPr lang="pl-PL" dirty="0" smtClean="0"/>
              <a:t>kapitalizmu.</a:t>
            </a:r>
            <a:endParaRPr lang="pl-PL" dirty="0"/>
          </a:p>
          <a:p>
            <a:r>
              <a:rPr lang="pl-PL" dirty="0" smtClean="0"/>
              <a:t> Niesprawność </a:t>
            </a:r>
            <a:r>
              <a:rPr lang="pl-PL" dirty="0"/>
              <a:t>państwa </a:t>
            </a:r>
            <a:r>
              <a:rPr lang="pl-PL" sz="2000" b="1" i="1" dirty="0"/>
              <a:t>(</a:t>
            </a:r>
            <a:r>
              <a:rPr lang="pl-PL" sz="2000" b="1" i="1" dirty="0" err="1"/>
              <a:t>government</a:t>
            </a:r>
            <a:r>
              <a:rPr lang="pl-PL" sz="2000" b="1" i="1" dirty="0"/>
              <a:t> </a:t>
            </a:r>
            <a:r>
              <a:rPr lang="pl-PL" sz="2000" b="1" i="1" dirty="0" err="1"/>
              <a:t>failure</a:t>
            </a:r>
            <a:r>
              <a:rPr lang="pl-PL" sz="2000" b="1" i="1" dirty="0" smtClean="0"/>
              <a:t>).</a:t>
            </a:r>
            <a:endParaRPr lang="pl-PL" sz="2000" b="1" i="1" dirty="0"/>
          </a:p>
          <a:p>
            <a:r>
              <a:rPr lang="pl-PL" dirty="0" smtClean="0"/>
              <a:t> Ograniczona </a:t>
            </a:r>
            <a:r>
              <a:rPr lang="pl-PL" dirty="0"/>
              <a:t>możliwość selekcji adresatów</a:t>
            </a:r>
            <a:r>
              <a:rPr lang="pl-PL" sz="2000" b="1" dirty="0"/>
              <a:t> </a:t>
            </a:r>
            <a:r>
              <a:rPr lang="pl-PL" sz="2000" b="1" i="1" dirty="0"/>
              <a:t>(</a:t>
            </a:r>
            <a:r>
              <a:rPr lang="pl-PL" sz="2000" b="1" i="1" dirty="0" err="1"/>
              <a:t>picking</a:t>
            </a:r>
            <a:r>
              <a:rPr lang="pl-PL" sz="2000" b="1" i="1" dirty="0"/>
              <a:t> </a:t>
            </a:r>
            <a:r>
              <a:rPr lang="pl-PL" sz="2000" b="1" i="1" dirty="0" smtClean="0"/>
              <a:t> </a:t>
            </a:r>
            <a:r>
              <a:rPr lang="pl-PL" sz="2000" b="1" i="1" dirty="0" err="1" smtClean="0"/>
              <a:t>winners</a:t>
            </a:r>
            <a:r>
              <a:rPr lang="pl-PL" sz="2000" b="1" i="1" dirty="0" smtClean="0"/>
              <a:t>).</a:t>
            </a:r>
            <a:endParaRPr lang="pl-PL" sz="2000" b="1" i="1" dirty="0"/>
          </a:p>
        </p:txBody>
      </p:sp>
    </p:spTree>
    <p:extLst>
      <p:ext uri="{BB962C8B-B14F-4D97-AF65-F5344CB8AC3E}">
        <p14:creationId xmlns:p14="http://schemas.microsoft.com/office/powerpoint/2010/main" val="42370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Cele polityki przedsiębiorczości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pl-PL" dirty="0" smtClean="0"/>
              <a:t> Autonomiczny </a:t>
            </a:r>
            <a:r>
              <a:rPr lang="pl-PL" dirty="0"/>
              <a:t>– stymulowanie rozwoju </a:t>
            </a:r>
            <a:r>
              <a:rPr lang="pl-PL" dirty="0" smtClean="0"/>
              <a:t>gospodarczego.</a:t>
            </a:r>
          </a:p>
          <a:p>
            <a:pPr lvl="0"/>
            <a:r>
              <a:rPr lang="pl-PL" dirty="0" smtClean="0"/>
              <a:t> Instrumentalne:</a:t>
            </a:r>
            <a:endParaRPr lang="pl-PL" dirty="0"/>
          </a:p>
          <a:p>
            <a:pPr lvl="1"/>
            <a:r>
              <a:rPr lang="pl-PL" dirty="0" smtClean="0"/>
              <a:t> Stymulowanie innowacji,</a:t>
            </a:r>
            <a:endParaRPr lang="pl-PL" dirty="0"/>
          </a:p>
          <a:p>
            <a:pPr lvl="1"/>
            <a:r>
              <a:rPr lang="pl-PL" dirty="0" smtClean="0"/>
              <a:t> Rozwiązywanie </a:t>
            </a:r>
            <a:r>
              <a:rPr lang="pl-PL" dirty="0"/>
              <a:t>ważnych problemów </a:t>
            </a:r>
            <a:r>
              <a:rPr lang="pl-PL" dirty="0" smtClean="0"/>
              <a:t>społecznych.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8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Przedsiębiorczość jako czynnik rozwoju gospodarczego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pl-PL" dirty="0" smtClean="0"/>
              <a:t> Wzrost </a:t>
            </a:r>
            <a:r>
              <a:rPr lang="pl-PL" dirty="0"/>
              <a:t>PKB </a:t>
            </a:r>
            <a:r>
              <a:rPr lang="pl-PL" sz="2000" b="1" i="1" dirty="0"/>
              <a:t>(wartości dodanej).</a:t>
            </a:r>
          </a:p>
          <a:p>
            <a:pPr lvl="0"/>
            <a:r>
              <a:rPr lang="pl-PL" dirty="0" smtClean="0"/>
              <a:t> Wzrost zatrudnienia.</a:t>
            </a:r>
            <a:endParaRPr lang="pl-PL" dirty="0"/>
          </a:p>
          <a:p>
            <a:pPr lvl="0"/>
            <a:r>
              <a:rPr lang="pl-PL" dirty="0" smtClean="0"/>
              <a:t> Realizacja  </a:t>
            </a:r>
            <a:r>
              <a:rPr lang="pl-PL" dirty="0"/>
              <a:t>korzyści z międzynarodowego podziału </a:t>
            </a:r>
            <a:r>
              <a:rPr lang="pl-PL" dirty="0" smtClean="0"/>
              <a:t>pracy.</a:t>
            </a:r>
            <a:endParaRPr lang="pl-PL" dirty="0"/>
          </a:p>
          <a:p>
            <a:pPr lvl="0"/>
            <a:r>
              <a:rPr lang="pl-PL" dirty="0" smtClean="0"/>
              <a:t> Rozwój </a:t>
            </a:r>
            <a:r>
              <a:rPr lang="pl-PL" dirty="0"/>
              <a:t>w wymiarze regionalnym i </a:t>
            </a:r>
            <a:r>
              <a:rPr lang="pl-PL" dirty="0" smtClean="0"/>
              <a:t>lokalnym.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31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Stymulowanie innowacji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 Młode </a:t>
            </a:r>
            <a:r>
              <a:rPr lang="pl-PL" dirty="0"/>
              <a:t>firmy </a:t>
            </a:r>
            <a:r>
              <a:rPr lang="pl-PL" dirty="0" smtClean="0"/>
              <a:t>high-</a:t>
            </a:r>
            <a:r>
              <a:rPr lang="pl-PL" dirty="0" err="1" smtClean="0"/>
              <a:t>tech</a:t>
            </a:r>
            <a:r>
              <a:rPr lang="pl-PL" dirty="0" smtClean="0"/>
              <a:t>.</a:t>
            </a:r>
            <a:endParaRPr lang="pl-PL" dirty="0"/>
          </a:p>
          <a:p>
            <a:r>
              <a:rPr lang="pl-PL" dirty="0" smtClean="0"/>
              <a:t> Przedsiębiorczość akademicka.</a:t>
            </a:r>
            <a:endParaRPr lang="pl-PL" dirty="0"/>
          </a:p>
          <a:p>
            <a:r>
              <a:rPr lang="pl-PL" dirty="0" smtClean="0"/>
              <a:t> Dedykowane </a:t>
            </a:r>
            <a:r>
              <a:rPr lang="pl-PL" dirty="0"/>
              <a:t>źródła finansowania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1800" dirty="0" smtClean="0"/>
              <a:t>  </a:t>
            </a:r>
            <a:r>
              <a:rPr lang="pl-PL" sz="2000" b="1" i="1" dirty="0" smtClean="0"/>
              <a:t>(</a:t>
            </a:r>
            <a:r>
              <a:rPr lang="pl-PL" sz="2000" b="1" i="1" dirty="0"/>
              <a:t>fundusze zalążkowe, venture </a:t>
            </a:r>
            <a:r>
              <a:rPr lang="pl-PL" sz="2000" b="1" i="1" dirty="0" err="1"/>
              <a:t>capital</a:t>
            </a:r>
            <a:r>
              <a:rPr lang="pl-PL" sz="2000" b="1" i="1" dirty="0"/>
              <a:t>).</a:t>
            </a:r>
          </a:p>
          <a:p>
            <a:r>
              <a:rPr lang="pl-PL" dirty="0" smtClean="0"/>
              <a:t> Dyfuzja </a:t>
            </a:r>
            <a:r>
              <a:rPr lang="pl-PL" dirty="0"/>
              <a:t>nowych technologii w skali całej </a:t>
            </a:r>
            <a:r>
              <a:rPr lang="pl-PL" dirty="0" smtClean="0"/>
              <a:t>gospodarki.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238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Rozwiązywanie ważnych problemów społecznych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54000" y="1114700"/>
            <a:ext cx="8890000" cy="5169551"/>
          </a:xfrm>
        </p:spPr>
        <p:txBody>
          <a:bodyPr/>
          <a:lstStyle/>
          <a:p>
            <a:pPr lvl="0"/>
            <a:r>
              <a:rPr lang="pl-PL" dirty="0" smtClean="0"/>
              <a:t> Przedsiębiorcze </a:t>
            </a:r>
            <a:r>
              <a:rPr lang="pl-PL" dirty="0"/>
              <a:t>wzmocnienie słabszych grup </a:t>
            </a:r>
            <a:r>
              <a:rPr lang="pl-PL" dirty="0" smtClean="0"/>
              <a:t>społecznych:</a:t>
            </a:r>
            <a:endParaRPr lang="pl-PL" dirty="0"/>
          </a:p>
          <a:p>
            <a:pPr lvl="1"/>
            <a:r>
              <a:rPr lang="pl-PL" dirty="0" smtClean="0"/>
              <a:t> Bezrobotnych,</a:t>
            </a:r>
            <a:endParaRPr lang="pl-PL" dirty="0"/>
          </a:p>
          <a:p>
            <a:pPr lvl="1"/>
            <a:r>
              <a:rPr lang="pl-PL" dirty="0" smtClean="0"/>
              <a:t> Niepełnosprawnych,</a:t>
            </a:r>
            <a:endParaRPr lang="pl-PL" dirty="0"/>
          </a:p>
          <a:p>
            <a:pPr lvl="1"/>
            <a:r>
              <a:rPr lang="pl-PL" dirty="0" smtClean="0"/>
              <a:t> Kobiet,</a:t>
            </a:r>
            <a:endParaRPr lang="pl-PL" dirty="0"/>
          </a:p>
          <a:p>
            <a:pPr lvl="1"/>
            <a:r>
              <a:rPr lang="pl-PL" dirty="0" smtClean="0"/>
              <a:t> Seniorów.</a:t>
            </a:r>
            <a:endParaRPr lang="pl-PL" dirty="0"/>
          </a:p>
          <a:p>
            <a:pPr lvl="0"/>
            <a:r>
              <a:rPr lang="pl-PL" dirty="0" smtClean="0"/>
              <a:t> Wspieranie </a:t>
            </a:r>
            <a:r>
              <a:rPr lang="pl-PL" dirty="0"/>
              <a:t>przedsiębiorczości </a:t>
            </a:r>
            <a:r>
              <a:rPr lang="pl-PL" dirty="0" smtClean="0"/>
              <a:t>społecznej.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93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8" t="7247" r="14343" b="15275"/>
          <a:stretch/>
        </p:blipFill>
        <p:spPr>
          <a:xfrm>
            <a:off x="2329542" y="857866"/>
            <a:ext cx="4544881" cy="5615550"/>
          </a:xfr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Cele polityki przedsiębiorczości – synergia i sprzeczności </a:t>
            </a:r>
          </a:p>
        </p:txBody>
      </p:sp>
    </p:spTree>
    <p:extLst>
      <p:ext uri="{BB962C8B-B14F-4D97-AF65-F5344CB8AC3E}">
        <p14:creationId xmlns:p14="http://schemas.microsoft.com/office/powerpoint/2010/main" val="1814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Polityka przedsiębiorczości – ujęcie systemowe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8" t="19374" r="14228" b="26497"/>
          <a:stretch/>
        </p:blipFill>
        <p:spPr>
          <a:xfrm>
            <a:off x="1948069" y="850790"/>
            <a:ext cx="5243189" cy="5622626"/>
          </a:xfrm>
        </p:spPr>
      </p:pic>
    </p:spTree>
    <p:extLst>
      <p:ext uri="{BB962C8B-B14F-4D97-AF65-F5344CB8AC3E}">
        <p14:creationId xmlns:p14="http://schemas.microsoft.com/office/powerpoint/2010/main" val="31945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299</Words>
  <Application>Microsoft Office PowerPoint</Application>
  <PresentationFormat>Pokaz na ekranie (4:3)</PresentationFormat>
  <Paragraphs>69</Paragraphs>
  <Slides>14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Obraz - mapa bitowa</vt:lpstr>
      <vt:lpstr>Prezentacja programu PowerPoint</vt:lpstr>
      <vt:lpstr>Interwencja państwa w sektorze przedsiębiorstw - argumenty za</vt:lpstr>
      <vt:lpstr>Interwencja państwa w sektorze przedsiębiorstw - argumenty przeciw</vt:lpstr>
      <vt:lpstr>Cele polityki przedsiębiorczości</vt:lpstr>
      <vt:lpstr>Przedsiębiorczość jako czynnik rozwoju gospodarczego</vt:lpstr>
      <vt:lpstr>Stymulowanie innowacji</vt:lpstr>
      <vt:lpstr>Rozwiązywanie ważnych problemów społecznych</vt:lpstr>
      <vt:lpstr>Cele polityki przedsiębiorczości – synergia i sprzeczności </vt:lpstr>
      <vt:lpstr>Polityka przedsiębiorczości – ujęcie systemowe</vt:lpstr>
      <vt:lpstr>Nowa segmentacja sektora przedsiębiorstw</vt:lpstr>
      <vt:lpstr>Adresaci polityki przedsiębiorczości (7 grup)</vt:lpstr>
      <vt:lpstr>Selektywne instrumenty wsparcia – kryteria i zasady</vt:lpstr>
      <vt:lpstr>Polityka przedsiębiorczości w duchu nowego pragmatyzmu</vt:lpstr>
      <vt:lpstr>Podsumowanie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Centrum Przedsiębiorczości ALK</dc:creator>
  <cp:lastModifiedBy>Centrum Przedsiębiorczości ALK</cp:lastModifiedBy>
  <cp:revision>71</cp:revision>
  <dcterms:created xsi:type="dcterms:W3CDTF">2015-09-17T11:46:33Z</dcterms:created>
  <dcterms:modified xsi:type="dcterms:W3CDTF">2015-09-24T07:49:06Z</dcterms:modified>
</cp:coreProperties>
</file>