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068" r:id="rId1"/>
  </p:sldMasterIdLst>
  <p:notesMasterIdLst>
    <p:notesMasterId r:id="rId26"/>
  </p:notesMasterIdLst>
  <p:handoutMasterIdLst>
    <p:handoutMasterId r:id="rId27"/>
  </p:handoutMasterIdLst>
  <p:sldIdLst>
    <p:sldId id="334" r:id="rId2"/>
    <p:sldId id="314" r:id="rId3"/>
    <p:sldId id="384" r:id="rId4"/>
    <p:sldId id="385" r:id="rId5"/>
    <p:sldId id="398" r:id="rId6"/>
    <p:sldId id="386" r:id="rId7"/>
    <p:sldId id="352" r:id="rId8"/>
    <p:sldId id="387" r:id="rId9"/>
    <p:sldId id="388" r:id="rId10"/>
    <p:sldId id="389" r:id="rId11"/>
    <p:sldId id="390" r:id="rId12"/>
    <p:sldId id="391" r:id="rId13"/>
    <p:sldId id="392" r:id="rId14"/>
    <p:sldId id="353" r:id="rId15"/>
    <p:sldId id="382" r:id="rId16"/>
    <p:sldId id="393" r:id="rId17"/>
    <p:sldId id="394" r:id="rId18"/>
    <p:sldId id="354" r:id="rId19"/>
    <p:sldId id="395" r:id="rId20"/>
    <p:sldId id="355" r:id="rId21"/>
    <p:sldId id="381" r:id="rId22"/>
    <p:sldId id="396" r:id="rId23"/>
    <p:sldId id="362" r:id="rId24"/>
    <p:sldId id="39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265"/>
    <a:srgbClr val="B11E1E"/>
    <a:srgbClr val="CBD8E1"/>
    <a:srgbClr val="FF3300"/>
    <a:srgbClr val="CCFF33"/>
    <a:srgbClr val="99FF66"/>
    <a:srgbClr val="2C5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85870" autoAdjust="0"/>
  </p:normalViewPr>
  <p:slideViewPr>
    <p:cSldViewPr>
      <p:cViewPr>
        <p:scale>
          <a:sx n="90" d="100"/>
          <a:sy n="90" d="100"/>
        </p:scale>
        <p:origin x="213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Jerzy Cieslik, Przedsiębiorczość dla ambitnych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0993A0-9FDE-4393-8F24-1FC872A10066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552748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Jerzy Cieslik, Przedsiębiorczość dla ambitnych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044D01-4511-4396-B655-80693E8D26FD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0547994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l-PL" smtClean="0"/>
              <a:t>Jerzy Cieslik, Przedsiębiorczość technologiczna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5733EC-87B7-42CD-A3D0-30DB25BE66F4}" type="slidenum">
              <a:rPr lang="en-US" altLang="pl-PL" smtClean="0"/>
              <a:pPr>
                <a:spcBef>
                  <a:spcPct val="0"/>
                </a:spcBef>
              </a:pPr>
              <a:t>1</a:t>
            </a:fld>
            <a:endParaRPr lang="en-US" altLang="pl-PL" smtClean="0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l-PL" smtClean="0">
                <a:solidFill>
                  <a:srgbClr val="000000"/>
                </a:solidFill>
              </a:rPr>
              <a:t>Jerzy Cieslik, Przedsiębiorczość dla ambitnych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85C3AB-65B1-42FF-BAE8-9C9DCD1612FF}" type="slidenum">
              <a:rPr lang="en-US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pl-PL" smtClean="0">
              <a:solidFill>
                <a:srgbClr val="000000"/>
              </a:solidFill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4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Jerzy Cieslik, Przedsiębiorczość dla ambitnych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044D01-4511-4396-B655-80693E8D26FD}" type="slidenum">
              <a:rPr lang="en-US" altLang="pl-PL" smtClean="0"/>
              <a:pPr>
                <a:defRPr/>
              </a:pPr>
              <a:t>5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3704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l-PL" smtClean="0">
                <a:solidFill>
                  <a:srgbClr val="000000"/>
                </a:solidFill>
              </a:rPr>
              <a:t>Jerzy Cieslik, Przedsiębiorczość dla ambitnych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1285DA-5BE8-4984-B3B9-5123326BEECA}" type="slidenum">
              <a:rPr lang="en-US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pl-PL" smtClean="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4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l-PL" smtClean="0">
                <a:solidFill>
                  <a:srgbClr val="000000"/>
                </a:solidFill>
              </a:rPr>
              <a:t>Jerzy Cieslik, Przedsiębiorczość dla ambitnych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4F0AEE-07B8-4F41-91A1-B4543B5BA142}" type="slidenum">
              <a:rPr lang="en-US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pl-PL" smtClean="0">
              <a:solidFill>
                <a:srgbClr val="000000"/>
              </a:solidFill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52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l-PL" smtClean="0">
                <a:solidFill>
                  <a:srgbClr val="000000"/>
                </a:solidFill>
              </a:rPr>
              <a:t>Jerzy Cieslik, Przedsiębiorczość dla ambitnych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DECE9B-CEAC-4BA3-A6D7-ED310674EDC3}" type="slidenum">
              <a:rPr lang="en-US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pl-PL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1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l-PL" smtClean="0">
                <a:solidFill>
                  <a:srgbClr val="000000"/>
                </a:solidFill>
              </a:rPr>
              <a:t>Jerzy Cieslik, Przedsiębiorczość dla ambitnych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C99314-67BD-4085-A643-55B1BF95BE80}" type="slidenum">
              <a:rPr lang="en-US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pl-PL" smtClean="0">
              <a:solidFill>
                <a:srgbClr val="000000"/>
              </a:solidFill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3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l-PL" smtClean="0">
                <a:solidFill>
                  <a:srgbClr val="000000"/>
                </a:solidFill>
              </a:rPr>
              <a:t>Jerzy Cieslik, Przedsiębiorczość dla ambitnych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6A11AD-7B47-4288-95B1-19E22936F61C}" type="slidenum">
              <a:rPr lang="en-US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pl-PL" smtClean="0">
              <a:solidFill>
                <a:srgbClr val="000000"/>
              </a:solidFill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00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l-PL" smtClean="0">
                <a:solidFill>
                  <a:srgbClr val="000000"/>
                </a:solidFill>
              </a:rPr>
              <a:t>Jerzy Cieslik, Przedsiębiorczość dla ambitnych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B6A8CB-FC8C-44CA-B0FE-567397C01211}" type="slidenum">
              <a:rPr lang="en-US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pl-PL" smtClean="0">
              <a:solidFill>
                <a:srgbClr val="000000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5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3"/>
            <a:ext cx="9144000" cy="753979"/>
          </a:xfrm>
          <a:prstGeom prst="rect">
            <a:avLst/>
          </a:prstGeom>
          <a:solidFill>
            <a:srgbClr val="2D52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 sz="4000" dirty="0" smtClean="0"/>
          </a:p>
        </p:txBody>
      </p:sp>
      <p:sp>
        <p:nvSpPr>
          <p:cNvPr id="10" name="Prostokąt 9"/>
          <p:cNvSpPr/>
          <p:nvPr userDrawn="1"/>
        </p:nvSpPr>
        <p:spPr>
          <a:xfrm>
            <a:off x="0" y="753980"/>
            <a:ext cx="9144000" cy="6104021"/>
          </a:xfrm>
          <a:prstGeom prst="rect">
            <a:avLst/>
          </a:prstGeom>
          <a:solidFill>
            <a:srgbClr val="CBD8E1"/>
          </a:solidFill>
          <a:ln>
            <a:solidFill>
              <a:srgbClr val="CBD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410376"/>
            <a:ext cx="1564104" cy="1447626"/>
          </a:xfrm>
          <a:prstGeom prst="rect">
            <a:avLst/>
          </a:prstGeom>
        </p:spPr>
      </p:pic>
      <p:sp>
        <p:nvSpPr>
          <p:cNvPr id="12" name="pole tekstowe 11"/>
          <p:cNvSpPr txBox="1"/>
          <p:nvPr userDrawn="1"/>
        </p:nvSpPr>
        <p:spPr>
          <a:xfrm>
            <a:off x="0" y="1359333"/>
            <a:ext cx="9144000" cy="830997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spc="100" dirty="0" smtClean="0">
                <a:solidFill>
                  <a:srgbClr val="2D52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Przedsiębiorczość w warunkach globalizacji</a:t>
            </a:r>
            <a:endParaRPr lang="pl-PL" sz="3200" b="1" spc="100" dirty="0">
              <a:solidFill>
                <a:srgbClr val="2D52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6" name="Łącznik prosty 15"/>
          <p:cNvCxnSpPr/>
          <p:nvPr userDrawn="1"/>
        </p:nvCxnSpPr>
        <p:spPr>
          <a:xfrm flipV="1">
            <a:off x="8365067" y="1843551"/>
            <a:ext cx="791997" cy="4358"/>
          </a:xfrm>
          <a:prstGeom prst="line">
            <a:avLst/>
          </a:prstGeom>
          <a:ln w="38100">
            <a:solidFill>
              <a:srgbClr val="A7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 userDrawn="1"/>
        </p:nvCxnSpPr>
        <p:spPr>
          <a:xfrm flipV="1">
            <a:off x="5937069" y="5331632"/>
            <a:ext cx="3206932" cy="2874"/>
          </a:xfrm>
          <a:prstGeom prst="line">
            <a:avLst/>
          </a:prstGeom>
          <a:ln w="38100">
            <a:solidFill>
              <a:srgbClr val="A7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ymbol zastępczy zawartości 3"/>
          <p:cNvSpPr>
            <a:spLocks noGrp="1"/>
          </p:cNvSpPr>
          <p:nvPr>
            <p:ph sz="half" idx="2"/>
          </p:nvPr>
        </p:nvSpPr>
        <p:spPr>
          <a:xfrm>
            <a:off x="261257" y="2472268"/>
            <a:ext cx="8634550" cy="2691918"/>
          </a:xfrm>
        </p:spPr>
        <p:txBody>
          <a:bodyPr/>
          <a:lstStyle>
            <a:lvl1pPr marL="228594" indent="-228594" algn="ctr">
              <a:buFontTx/>
              <a:buBlip>
                <a:blip r:embed="rId3"/>
              </a:buBlip>
              <a:defRPr/>
            </a:lvl1pPr>
            <a:lvl2pPr marL="685783" indent="-228594" algn="ctr">
              <a:buFontTx/>
              <a:buBlip>
                <a:blip r:embed="rId3"/>
              </a:buBlip>
              <a:defRPr/>
            </a:lvl2pPr>
            <a:lvl3pPr marL="1142971" indent="-228594" algn="ctr">
              <a:buFontTx/>
              <a:buBlip>
                <a:blip r:embed="rId3"/>
              </a:buBlip>
              <a:defRPr/>
            </a:lvl3pPr>
            <a:lvl4pPr marL="1600160" indent="-228594" algn="ctr">
              <a:buFontTx/>
              <a:buBlip>
                <a:blip r:embed="rId3"/>
              </a:buBlip>
              <a:defRPr/>
            </a:lvl4pPr>
            <a:lvl5pPr marL="2057349" indent="-228594" algn="ctr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 flipV="1">
            <a:off x="0" y="1843551"/>
            <a:ext cx="791997" cy="4358"/>
          </a:xfrm>
          <a:prstGeom prst="line">
            <a:avLst/>
          </a:prstGeom>
          <a:ln w="38100">
            <a:solidFill>
              <a:srgbClr val="A7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ytuł 1"/>
          <p:cNvSpPr>
            <a:spLocks noGrp="1"/>
          </p:cNvSpPr>
          <p:nvPr>
            <p:ph type="title" hasCustomPrompt="1"/>
          </p:nvPr>
        </p:nvSpPr>
        <p:spPr>
          <a:xfrm>
            <a:off x="0" y="3"/>
            <a:ext cx="9144000" cy="7837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dodać tekst</a:t>
            </a:r>
            <a:endParaRPr lang="pl-PL" dirty="0"/>
          </a:p>
        </p:txBody>
      </p:sp>
      <p:sp>
        <p:nvSpPr>
          <p:cNvPr id="24" name="Symbol zastępczy zawartości 3"/>
          <p:cNvSpPr>
            <a:spLocks noGrp="1"/>
          </p:cNvSpPr>
          <p:nvPr>
            <p:ph sz="half" idx="10" hasCustomPrompt="1"/>
          </p:nvPr>
        </p:nvSpPr>
        <p:spPr>
          <a:xfrm>
            <a:off x="4848225" y="5410376"/>
            <a:ext cx="4047582" cy="1371754"/>
          </a:xfrm>
        </p:spPr>
        <p:txBody>
          <a:bodyPr/>
          <a:lstStyle>
            <a:lvl1pPr marL="228594" indent="-228594">
              <a:buFontTx/>
              <a:buBlip>
                <a:blip r:embed="rId3"/>
              </a:buBlip>
              <a:defRPr/>
            </a:lvl1pPr>
            <a:lvl2pPr marL="685783" indent="-228594">
              <a:buFontTx/>
              <a:buBlip>
                <a:blip r:embed="rId3"/>
              </a:buBlip>
              <a:defRPr/>
            </a:lvl2pPr>
            <a:lvl3pPr marL="914377" indent="0">
              <a:buFontTx/>
              <a:buNone/>
              <a:defRPr baseline="0"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2"/>
            <a:r>
              <a:rPr lang="pl-PL" dirty="0" smtClean="0"/>
              <a:t>Kliknij, aby dodać tekst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4625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01710" y="6473416"/>
            <a:ext cx="442292" cy="384584"/>
          </a:xfrm>
          <a:solidFill>
            <a:srgbClr val="CBD8E1"/>
          </a:solidFill>
        </p:spPr>
        <p:txBody>
          <a:bodyPr/>
          <a:lstStyle>
            <a:lvl1pPr algn="ctr">
              <a:defRPr/>
            </a:lvl1pPr>
          </a:lstStyle>
          <a:p>
            <a:fld id="{2B0EF08B-398F-4A13-BCD3-80E25C45207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tytułu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4016829" y="792480"/>
            <a:ext cx="5130000" cy="0"/>
          </a:xfrm>
          <a:prstGeom prst="line">
            <a:avLst/>
          </a:prstGeom>
          <a:ln w="38100">
            <a:solidFill>
              <a:srgbClr val="A7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a 10"/>
          <p:cNvGrpSpPr/>
          <p:nvPr userDrawn="1"/>
        </p:nvGrpSpPr>
        <p:grpSpPr>
          <a:xfrm>
            <a:off x="-17" y="6475908"/>
            <a:ext cx="8740701" cy="382092"/>
            <a:chOff x="-17" y="6475908"/>
            <a:chExt cx="8740701" cy="382092"/>
          </a:xfrm>
        </p:grpSpPr>
        <p:sp>
          <p:nvSpPr>
            <p:cNvPr id="15" name="pole tekstowe 14"/>
            <p:cNvSpPr txBox="1"/>
            <p:nvPr userDrawn="1"/>
          </p:nvSpPr>
          <p:spPr>
            <a:xfrm>
              <a:off x="0" y="6475908"/>
              <a:ext cx="8740684" cy="382092"/>
            </a:xfrm>
            <a:prstGeom prst="rect">
              <a:avLst/>
            </a:prstGeom>
            <a:solidFill>
              <a:srgbClr val="810029"/>
            </a:solidFill>
            <a:ln>
              <a:solidFill>
                <a:srgbClr val="C00000"/>
              </a:solidFill>
            </a:ln>
          </p:spPr>
          <p:txBody>
            <a:bodyPr wrap="square" numCol="1" rtlCol="0" anchor="ctr">
              <a:noAutofit/>
            </a:bodyPr>
            <a:lstStyle/>
            <a:p>
              <a:pPr marL="1168400" indent="-263525" algn="l">
                <a:lnSpc>
                  <a:spcPct val="150000"/>
                </a:lnSpc>
              </a:pPr>
              <a:r>
                <a:rPr lang="pl-PL" sz="1400" b="1" spc="100" dirty="0" smtClean="0">
                  <a:solidFill>
                    <a:schemeClr val="bg1"/>
                  </a:solidFill>
                  <a:effectLst/>
                  <a:latin typeface="+mj-lt"/>
                </a:rPr>
                <a:t>Przedsiębiorczość w warunkach globalizacji</a:t>
              </a:r>
              <a:endParaRPr lang="pl-PL" sz="1400" b="1" spc="100" dirty="0"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cxnSp>
          <p:nvCxnSpPr>
            <p:cNvPr id="17" name="Łącznik prosty 16"/>
            <p:cNvCxnSpPr/>
            <p:nvPr userDrawn="1"/>
          </p:nvCxnSpPr>
          <p:spPr>
            <a:xfrm>
              <a:off x="4690533" y="6666954"/>
              <a:ext cx="4041684" cy="0"/>
            </a:xfrm>
            <a:prstGeom prst="line">
              <a:avLst/>
            </a:prstGeom>
            <a:ln w="22225">
              <a:solidFill>
                <a:srgbClr val="7A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 userDrawn="1"/>
          </p:nvCxnSpPr>
          <p:spPr>
            <a:xfrm flipV="1">
              <a:off x="-17" y="6666954"/>
              <a:ext cx="868438" cy="0"/>
            </a:xfrm>
            <a:prstGeom prst="line">
              <a:avLst/>
            </a:prstGeom>
            <a:ln w="22225">
              <a:solidFill>
                <a:srgbClr val="7A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ymbol zastępczy zawartości 3"/>
          <p:cNvSpPr>
            <a:spLocks noGrp="1"/>
          </p:cNvSpPr>
          <p:nvPr>
            <p:ph sz="half" idx="2"/>
          </p:nvPr>
        </p:nvSpPr>
        <p:spPr>
          <a:xfrm>
            <a:off x="254000" y="1114700"/>
            <a:ext cx="8641807" cy="5169551"/>
          </a:xfrm>
        </p:spPr>
        <p:txBody>
          <a:bodyPr anchor="ctr"/>
          <a:lstStyle>
            <a:lvl1pPr marL="228594" indent="-228594">
              <a:lnSpc>
                <a:spcPct val="150000"/>
              </a:lnSpc>
              <a:buFontTx/>
              <a:buBlip>
                <a:blip r:embed="rId3"/>
              </a:buBlip>
              <a:defRPr/>
            </a:lvl1pPr>
            <a:lvl2pPr marL="685783" indent="-228594">
              <a:lnSpc>
                <a:spcPct val="150000"/>
              </a:lnSpc>
              <a:buFontTx/>
              <a:buBlip>
                <a:blip r:embed="rId3"/>
              </a:buBlip>
              <a:defRPr/>
            </a:lvl2pPr>
            <a:lvl3pPr marL="1142971" indent="-228594">
              <a:lnSpc>
                <a:spcPct val="150000"/>
              </a:lnSpc>
              <a:buFontTx/>
              <a:buBlip>
                <a:blip r:embed="rId3"/>
              </a:buBlip>
              <a:defRPr/>
            </a:lvl3pPr>
            <a:lvl4pPr marL="1600160" indent="-228594">
              <a:lnSpc>
                <a:spcPct val="150000"/>
              </a:lnSpc>
              <a:buFontTx/>
              <a:buBlip>
                <a:blip r:embed="rId3"/>
              </a:buBlip>
              <a:defRPr/>
            </a:lvl4pPr>
            <a:lvl5pPr marL="2057349" indent="-228594">
              <a:lnSpc>
                <a:spcPct val="150000"/>
              </a:lnSpc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8790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771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1" y="1114700"/>
            <a:ext cx="4266656" cy="5169551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/>
            </a:lvl1pPr>
            <a:lvl2pPr marL="685783" indent="-228594">
              <a:buFontTx/>
              <a:buBlip>
                <a:blip r:embed="rId2"/>
              </a:buBlip>
              <a:defRPr/>
            </a:lvl2pPr>
            <a:lvl3pPr marL="1142971" indent="-228594">
              <a:buFontTx/>
              <a:buBlip>
                <a:blip r:embed="rId2"/>
              </a:buBlip>
              <a:defRPr/>
            </a:lvl3pPr>
            <a:lvl4pPr marL="1600160" indent="-228594">
              <a:buFontTx/>
              <a:buBlip>
                <a:blip r:embed="rId2"/>
              </a:buBlip>
              <a:defRPr/>
            </a:lvl4pPr>
            <a:lvl5pPr marL="2057349" indent="-22859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cxnSp>
        <p:nvCxnSpPr>
          <p:cNvPr id="8" name="Łącznik prosty 7"/>
          <p:cNvCxnSpPr/>
          <p:nvPr userDrawn="1"/>
        </p:nvCxnSpPr>
        <p:spPr>
          <a:xfrm>
            <a:off x="4016829" y="792480"/>
            <a:ext cx="5130000" cy="0"/>
          </a:xfrm>
          <a:prstGeom prst="line">
            <a:avLst/>
          </a:prstGeom>
          <a:ln w="38100">
            <a:solidFill>
              <a:srgbClr val="A7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ymbol zastępczy zawartości 3"/>
          <p:cNvSpPr>
            <a:spLocks noGrp="1"/>
          </p:cNvSpPr>
          <p:nvPr>
            <p:ph sz="half" idx="13"/>
          </p:nvPr>
        </p:nvSpPr>
        <p:spPr>
          <a:xfrm>
            <a:off x="243417" y="1114700"/>
            <a:ext cx="4266656" cy="5169551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/>
            </a:lvl1pPr>
            <a:lvl2pPr marL="685783" indent="-228594">
              <a:buFontTx/>
              <a:buBlip>
                <a:blip r:embed="rId2"/>
              </a:buBlip>
              <a:defRPr/>
            </a:lvl2pPr>
            <a:lvl3pPr marL="1142971" indent="-228594">
              <a:buFontTx/>
              <a:buBlip>
                <a:blip r:embed="rId2"/>
              </a:buBlip>
              <a:defRPr/>
            </a:lvl3pPr>
            <a:lvl4pPr marL="1600160" indent="-228594">
              <a:buFontTx/>
              <a:buBlip>
                <a:blip r:embed="rId2"/>
              </a:buBlip>
              <a:defRPr/>
            </a:lvl4pPr>
            <a:lvl5pPr marL="2057349" indent="-228594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01710" y="6473416"/>
            <a:ext cx="442292" cy="390560"/>
          </a:xfrm>
          <a:solidFill>
            <a:srgbClr val="CBD8E1"/>
          </a:solidFill>
        </p:spPr>
        <p:txBody>
          <a:bodyPr/>
          <a:lstStyle>
            <a:lvl1pPr algn="ctr">
              <a:defRPr/>
            </a:lvl1pPr>
          </a:lstStyle>
          <a:p>
            <a:fld id="{2B0EF08B-398F-4A13-BCD3-80E25C45207C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8" name="Grupa 27"/>
          <p:cNvGrpSpPr/>
          <p:nvPr userDrawn="1"/>
        </p:nvGrpSpPr>
        <p:grpSpPr>
          <a:xfrm>
            <a:off x="-17" y="6475908"/>
            <a:ext cx="8740701" cy="382092"/>
            <a:chOff x="-17" y="6475908"/>
            <a:chExt cx="8740701" cy="382092"/>
          </a:xfrm>
        </p:grpSpPr>
        <p:sp>
          <p:nvSpPr>
            <p:cNvPr id="29" name="pole tekstowe 28"/>
            <p:cNvSpPr txBox="1"/>
            <p:nvPr userDrawn="1"/>
          </p:nvSpPr>
          <p:spPr>
            <a:xfrm>
              <a:off x="0" y="6475908"/>
              <a:ext cx="8740684" cy="382092"/>
            </a:xfrm>
            <a:prstGeom prst="rect">
              <a:avLst/>
            </a:prstGeom>
            <a:solidFill>
              <a:srgbClr val="810029"/>
            </a:solidFill>
            <a:ln>
              <a:solidFill>
                <a:srgbClr val="C00000"/>
              </a:solidFill>
            </a:ln>
          </p:spPr>
          <p:txBody>
            <a:bodyPr wrap="square" numCol="1" rtlCol="0" anchor="ctr">
              <a:noAutofit/>
            </a:bodyPr>
            <a:lstStyle/>
            <a:p>
              <a:pPr marL="1168400" indent="-263525" algn="l">
                <a:lnSpc>
                  <a:spcPct val="150000"/>
                </a:lnSpc>
              </a:pPr>
              <a:r>
                <a:rPr lang="pl-PL" sz="1400" b="1" spc="100" dirty="0" smtClean="0">
                  <a:solidFill>
                    <a:schemeClr val="bg1"/>
                  </a:solidFill>
                  <a:effectLst/>
                  <a:latin typeface="+mj-lt"/>
                </a:rPr>
                <a:t>Przedsiębiorczość w warunkach globalizacji</a:t>
              </a:r>
              <a:endParaRPr lang="pl-PL" sz="1400" b="1" spc="100" dirty="0"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cxnSp>
          <p:nvCxnSpPr>
            <p:cNvPr id="30" name="Łącznik prosty 29"/>
            <p:cNvCxnSpPr/>
            <p:nvPr userDrawn="1"/>
          </p:nvCxnSpPr>
          <p:spPr>
            <a:xfrm>
              <a:off x="4690533" y="6666954"/>
              <a:ext cx="4041684" cy="0"/>
            </a:xfrm>
            <a:prstGeom prst="line">
              <a:avLst/>
            </a:prstGeom>
            <a:ln w="22225">
              <a:solidFill>
                <a:srgbClr val="7A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30"/>
            <p:cNvCxnSpPr/>
            <p:nvPr userDrawn="1"/>
          </p:nvCxnSpPr>
          <p:spPr>
            <a:xfrm flipV="1">
              <a:off x="-17" y="6666954"/>
              <a:ext cx="868438" cy="0"/>
            </a:xfrm>
            <a:prstGeom prst="line">
              <a:avLst/>
            </a:prstGeom>
            <a:ln w="22225">
              <a:solidFill>
                <a:srgbClr val="7AA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4437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ajd tytułowy">
    <p:bg>
      <p:bgPr>
        <a:solidFill>
          <a:srgbClr val="2C5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r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wzor1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wzor2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988"/>
            <a:ext cx="1814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wzor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8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nam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788988"/>
            <a:ext cx="7489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565400"/>
            <a:ext cx="73406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0625" y="4075113"/>
            <a:ext cx="6045200" cy="55403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003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48195" y="1132117"/>
            <a:ext cx="8654143" cy="5044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2132-72A8-443D-970F-8AFCFB54CBAB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4016829" y="792480"/>
            <a:ext cx="5130000" cy="0"/>
          </a:xfrm>
          <a:prstGeom prst="line">
            <a:avLst/>
          </a:prstGeom>
          <a:ln w="38100">
            <a:solidFill>
              <a:srgbClr val="810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9" r:id="rId1"/>
    <p:sldLayoutId id="2147486070" r:id="rId2"/>
    <p:sldLayoutId id="2147486071" r:id="rId3"/>
    <p:sldLayoutId id="2147486072" r:id="rId4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D5265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rgbClr val="2D5265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2400" kern="1200">
          <a:solidFill>
            <a:srgbClr val="2D5265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2000" kern="1200">
          <a:solidFill>
            <a:srgbClr val="2D5265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1800" kern="1200">
          <a:solidFill>
            <a:srgbClr val="2D5265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1800" kern="1200">
          <a:solidFill>
            <a:srgbClr val="2D5265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 algn="ctr" eaLnBrk="1" hangingPunct="1"/>
            <a:endParaRPr lang="pl-PL" altLang="pl-PL" smtClean="0"/>
          </a:p>
          <a:p>
            <a:pPr marL="0" indent="0" algn="ctr" eaLnBrk="1" hangingPunct="1"/>
            <a:endParaRPr lang="pl-PL" altLang="pl-PL" smtClean="0"/>
          </a:p>
          <a:p>
            <a:pPr marL="0" indent="0" algn="ctr" eaLnBrk="1" hangingPunct="1"/>
            <a:endParaRPr lang="pl-PL" altLang="pl-PL" smtClean="0"/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532" y="2132856"/>
            <a:ext cx="9144000" cy="292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7" eaLnBrk="1" hangingPunct="1">
              <a:lnSpc>
                <a:spcPct val="150000"/>
              </a:lnSpc>
              <a:spcBef>
                <a:spcPts val="1000"/>
              </a:spcBef>
            </a:pPr>
            <a:r>
              <a:rPr lang="pl-PL" sz="4200" b="1" dirty="0">
                <a:solidFill>
                  <a:srgbClr val="2D5265"/>
                </a:solidFill>
                <a:latin typeface="+mn-lt"/>
              </a:rPr>
              <a:t>III. Międzynarodowe porównania aktywności przedsiębiorczej.  </a:t>
            </a:r>
            <a:r>
              <a:rPr lang="pl-PL" sz="4200" b="1" dirty="0" smtClean="0">
                <a:solidFill>
                  <a:srgbClr val="2D5265"/>
                </a:solidFill>
                <a:latin typeface="+mn-lt"/>
              </a:rPr>
              <a:t/>
            </a:r>
            <a:br>
              <a:rPr lang="pl-PL" sz="4200" b="1" dirty="0" smtClean="0">
                <a:solidFill>
                  <a:srgbClr val="2D5265"/>
                </a:solidFill>
                <a:latin typeface="+mn-lt"/>
              </a:rPr>
            </a:br>
            <a:r>
              <a:rPr lang="pl-PL" sz="4200" b="1" dirty="0" smtClean="0">
                <a:solidFill>
                  <a:srgbClr val="2D5265"/>
                </a:solidFill>
                <a:latin typeface="+mn-lt"/>
              </a:rPr>
              <a:t>Polska </a:t>
            </a:r>
            <a:r>
              <a:rPr lang="pl-PL" sz="4200" b="1" dirty="0">
                <a:solidFill>
                  <a:srgbClr val="2D5265"/>
                </a:solidFill>
                <a:latin typeface="+mn-lt"/>
              </a:rPr>
              <a:t>na tle Europy i świata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Global </a:t>
            </a:r>
            <a:r>
              <a:rPr lang="pl-PL" sz="2400" dirty="0" err="1"/>
              <a:t>Entrepreneurship</a:t>
            </a:r>
            <a:r>
              <a:rPr lang="pl-PL" sz="2400" dirty="0"/>
              <a:t> Monitor: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i="1" dirty="0" smtClean="0"/>
              <a:t>Stopa </a:t>
            </a:r>
            <a:r>
              <a:rPr lang="pl-PL" sz="2400" i="1" dirty="0"/>
              <a:t>przedsiębiorczości w 2010 </a:t>
            </a:r>
            <a:r>
              <a:rPr lang="pl-PL" sz="2400" i="1" dirty="0" smtClean="0"/>
              <a:t>r. i </a:t>
            </a:r>
            <a:r>
              <a:rPr lang="pl-PL" sz="2400" i="1" dirty="0"/>
              <a:t>wcześniej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5580" r="1816"/>
          <a:stretch/>
        </p:blipFill>
        <p:spPr bwMode="auto">
          <a:xfrm>
            <a:off x="611560" y="1191373"/>
            <a:ext cx="7632848" cy="487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343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Stopa przedsiębiorczości a PKB na głowę w </a:t>
            </a:r>
            <a:r>
              <a:rPr lang="pl-PL" sz="2400" dirty="0" smtClean="0"/>
              <a:t>2011 r.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Polska </a:t>
            </a:r>
            <a:r>
              <a:rPr lang="pl-PL" sz="2400" dirty="0"/>
              <a:t>na tle świata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5" y="908720"/>
            <a:ext cx="8593909" cy="52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90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Początkowa przedsiębiorczość </a:t>
            </a:r>
            <a:r>
              <a:rPr lang="pl-PL" sz="2400" dirty="0" smtClean="0"/>
              <a:t>2011 r.</a:t>
            </a:r>
            <a:endParaRPr lang="pl-PL" sz="2400" dirty="0"/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6099258" y="5619500"/>
            <a:ext cx="1644368" cy="30989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5994"/>
              </a:buClr>
              <a:buFont typeface="Wingdings" panose="05000000000000000000" pitchFamily="2" charset="2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1E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5994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B76294-D6F9-4A76-9879-97A5B453A344}" type="slidenum">
              <a:rPr lang="en-US" altLang="pl-PL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pl-PL" sz="10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2958" r="3179" b="5353"/>
          <a:stretch/>
        </p:blipFill>
        <p:spPr bwMode="auto">
          <a:xfrm>
            <a:off x="791580" y="1396347"/>
            <a:ext cx="756084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745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Aktywność przedsiębiorcza a stadium rozwoju gospodarczego </a:t>
            </a:r>
            <a:r>
              <a:rPr lang="pl-PL" sz="2400" dirty="0" smtClean="0"/>
              <a:t>2013 r.</a:t>
            </a:r>
            <a:endParaRPr lang="pl-PL" sz="24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087801"/>
            <a:ext cx="8353425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051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Przedsiębiorczość = small business </a:t>
            </a:r>
            <a:br>
              <a:rPr lang="pl-PL" sz="2400" dirty="0"/>
            </a:br>
            <a:r>
              <a:rPr lang="pl-PL" sz="2400" dirty="0"/>
              <a:t>Baza COMPENDIA </a:t>
            </a:r>
          </a:p>
        </p:txBody>
      </p:sp>
      <p:sp>
        <p:nvSpPr>
          <p:cNvPr id="29699" name="Symbol zastępczy zawartości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pl-PL" altLang="pl-PL" dirty="0" smtClean="0"/>
              <a:t> Tylko </a:t>
            </a:r>
            <a:r>
              <a:rPr lang="pl-PL" altLang="pl-PL" dirty="0"/>
              <a:t>kraje wysoko rozwinięte </a:t>
            </a:r>
            <a:r>
              <a:rPr lang="pl-PL" altLang="pl-PL" dirty="0" smtClean="0"/>
              <a:t>OECD. </a:t>
            </a:r>
            <a:endParaRPr lang="pl-PL" altLang="pl-PL" dirty="0"/>
          </a:p>
          <a:p>
            <a:r>
              <a:rPr lang="pl-PL" altLang="pl-PL" dirty="0" smtClean="0"/>
              <a:t> Kwartalne </a:t>
            </a:r>
            <a:r>
              <a:rPr lang="pl-PL" altLang="pl-PL" dirty="0"/>
              <a:t>badanie ekonomicznej aktywności ludności (BAEL</a:t>
            </a:r>
            <a:r>
              <a:rPr lang="pl-PL" altLang="pl-PL" dirty="0" smtClean="0"/>
              <a:t>) </a:t>
            </a:r>
            <a:r>
              <a:rPr lang="pl-PL" altLang="pl-PL" dirty="0"/>
              <a:t>według jednolitych </a:t>
            </a:r>
            <a:r>
              <a:rPr lang="pl-PL" altLang="pl-PL" dirty="0" smtClean="0"/>
              <a:t>standardów.</a:t>
            </a:r>
            <a:endParaRPr lang="pl-PL" altLang="pl-PL" dirty="0"/>
          </a:p>
          <a:p>
            <a:r>
              <a:rPr lang="pl-PL" altLang="pl-PL" dirty="0"/>
              <a:t> Trendy długookresowe od 1972 r. W Polsce od 1994 r.</a:t>
            </a:r>
          </a:p>
          <a:p>
            <a:r>
              <a:rPr lang="pl-PL" altLang="pl-PL" dirty="0" smtClean="0"/>
              <a:t> Dodatkowe </a:t>
            </a:r>
            <a:r>
              <a:rPr lang="pl-PL" altLang="pl-PL" dirty="0"/>
              <a:t>ujednolicenie danych w celu zapewnienia </a:t>
            </a:r>
            <a:r>
              <a:rPr lang="pl-PL" altLang="pl-PL" dirty="0" smtClean="0"/>
              <a:t>porównywalności.</a:t>
            </a:r>
            <a:endParaRPr lang="pl-PL" altLang="pl-PL" dirty="0"/>
          </a:p>
          <a:p>
            <a:r>
              <a:rPr lang="pl-PL" altLang="pl-PL" dirty="0" smtClean="0"/>
              <a:t> Konkurencja </a:t>
            </a:r>
            <a:r>
              <a:rPr lang="pl-PL" altLang="pl-PL" dirty="0"/>
              <a:t>dla GEM?</a:t>
            </a:r>
          </a:p>
          <a:p>
            <a:r>
              <a:rPr lang="pl-PL" altLang="pl-PL" dirty="0" smtClean="0"/>
              <a:t> W </a:t>
            </a:r>
            <a:r>
              <a:rPr lang="pl-PL" altLang="pl-PL" dirty="0"/>
              <a:t>2008 r. włączono 4 kraje Europy Wschodniej (w tym Polskę</a:t>
            </a:r>
            <a:r>
              <a:rPr lang="pl-PL" altLang="pl-PL" dirty="0" smtClean="0"/>
              <a:t>).</a:t>
            </a:r>
            <a:endParaRPr lang="pl-PL" alt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14</a:t>
            </a:fld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C5994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11E1E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C5994"/>
              </a:buClr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D19FF0-8FC3-4896-AB14-3AEB00293362}" type="slidenum">
              <a:rPr lang="en-US" altLang="pl-PL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pl-PL" smtClean="0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Stopa całkowitej przedsiębiorczości COMPENDIA</a:t>
            </a:r>
          </a:p>
        </p:txBody>
      </p:sp>
      <p:sp>
        <p:nvSpPr>
          <p:cNvPr id="31747" name="Symbol zastępczy zawartości 2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altLang="pl-PL" sz="2500" dirty="0" smtClean="0"/>
              <a:t> % </a:t>
            </a:r>
            <a:r>
              <a:rPr lang="pl-PL" altLang="pl-PL" sz="2500" dirty="0"/>
              <a:t>ludności w wieku produkcyjnym (18 </a:t>
            </a:r>
            <a:r>
              <a:rPr lang="pl-PL" altLang="pl-PL" sz="2500" dirty="0" smtClean="0"/>
              <a:t>- </a:t>
            </a:r>
            <a:r>
              <a:rPr lang="pl-PL" altLang="pl-PL" sz="2500" dirty="0"/>
              <a:t>64 lata) prowadzących działalność gospodarczą (działalność podstawowa</a:t>
            </a:r>
            <a:r>
              <a:rPr lang="pl-PL" altLang="pl-PL" sz="2500" dirty="0" smtClean="0"/>
              <a:t>).</a:t>
            </a:r>
            <a:endParaRPr lang="pl-PL" altLang="pl-PL" sz="25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Stopa całkowitej przedsiębiorczości w krajach OECD </a:t>
            </a:r>
            <a:r>
              <a:rPr lang="pl-PL" sz="2400" dirty="0" smtClean="0"/>
              <a:t>2012 r.</a:t>
            </a:r>
            <a:endParaRPr lang="pl-PL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2050" r="1164" b="2779"/>
          <a:stretch/>
        </p:blipFill>
        <p:spPr bwMode="auto">
          <a:xfrm>
            <a:off x="539552" y="908720"/>
            <a:ext cx="806489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68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Stopa przedsiębiorczości w krajach Europy Środkowo Wschodniej 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(</a:t>
            </a:r>
            <a:r>
              <a:rPr lang="pl-PL" sz="2400" dirty="0"/>
              <a:t>poza rolnictwem) 1989 - 2012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" y="1147332"/>
            <a:ext cx="842486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35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Próba wyodrębnienia dynamicznego innowacyjnego, segmentu przedsiębiorczości  </a:t>
            </a:r>
          </a:p>
        </p:txBody>
      </p:sp>
      <p:sp>
        <p:nvSpPr>
          <p:cNvPr id="34819" name="Symbol zastępczy zawartości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altLang="pl-PL" sz="2500" dirty="0" smtClean="0"/>
              <a:t> GEM </a:t>
            </a:r>
            <a:r>
              <a:rPr lang="pl-PL" altLang="pl-PL" sz="2500" dirty="0"/>
              <a:t>(od </a:t>
            </a:r>
            <a:r>
              <a:rPr lang="pl-PL" altLang="pl-PL" sz="2500" dirty="0" smtClean="0"/>
              <a:t>2005 r.) </a:t>
            </a:r>
            <a:r>
              <a:rPr lang="pl-PL" altLang="pl-PL" sz="2500" dirty="0"/>
              <a:t>i OECD (od </a:t>
            </a:r>
            <a:r>
              <a:rPr lang="pl-PL" altLang="pl-PL" sz="2500" dirty="0" smtClean="0"/>
              <a:t>2007 r.).</a:t>
            </a:r>
            <a:endParaRPr lang="pl-PL" altLang="pl-PL" sz="2500" dirty="0"/>
          </a:p>
          <a:p>
            <a:r>
              <a:rPr lang="pl-PL" altLang="pl-PL" sz="2500" dirty="0" smtClean="0"/>
              <a:t> Trudności </a:t>
            </a:r>
            <a:r>
              <a:rPr lang="pl-PL" altLang="pl-PL" sz="2500" dirty="0"/>
              <a:t>z dostępem i porównywalnością </a:t>
            </a:r>
            <a:r>
              <a:rPr lang="pl-PL" altLang="pl-PL" sz="2500" dirty="0" smtClean="0"/>
              <a:t>danych.</a:t>
            </a:r>
            <a:endParaRPr lang="pl-PL" altLang="pl-PL" sz="2500" dirty="0"/>
          </a:p>
          <a:p>
            <a:r>
              <a:rPr lang="pl-PL" altLang="pl-PL" sz="2500" dirty="0" smtClean="0"/>
              <a:t> Dynamika </a:t>
            </a:r>
            <a:r>
              <a:rPr lang="pl-PL" altLang="pl-PL" sz="2500" dirty="0"/>
              <a:t>wzrostu a inne przejawy ambitnej </a:t>
            </a:r>
            <a:r>
              <a:rPr lang="pl-PL" altLang="pl-PL" sz="2500" dirty="0" smtClean="0"/>
              <a:t>przedsiębiorczości.</a:t>
            </a:r>
            <a:endParaRPr lang="pl-PL" altLang="pl-PL" sz="2500" dirty="0"/>
          </a:p>
          <a:p>
            <a:r>
              <a:rPr lang="pl-PL" altLang="pl-PL" sz="2500" dirty="0" smtClean="0"/>
              <a:t> Pomiar </a:t>
            </a:r>
            <a:r>
              <a:rPr lang="pl-PL" altLang="pl-PL" sz="2500" dirty="0"/>
              <a:t>dynamiki wzrostu: zatrudnienie czy </a:t>
            </a:r>
            <a:r>
              <a:rPr lang="pl-PL" altLang="pl-PL" sz="2500" dirty="0" smtClean="0"/>
              <a:t>sprzedaż.</a:t>
            </a:r>
            <a:endParaRPr lang="pl-PL" altLang="pl-PL" sz="2500" dirty="0"/>
          </a:p>
          <a:p>
            <a:r>
              <a:rPr lang="pl-PL" altLang="pl-PL" sz="2500" dirty="0" smtClean="0"/>
              <a:t> Problem  </a:t>
            </a:r>
            <a:r>
              <a:rPr lang="pl-PL" altLang="pl-PL" sz="2500" dirty="0"/>
              <a:t>minimalnej podstawy dla wyliczenia dynamiki </a:t>
            </a:r>
            <a:r>
              <a:rPr lang="pl-PL" altLang="pl-PL" sz="2500" dirty="0" smtClean="0"/>
              <a:t>wzrostu.</a:t>
            </a:r>
            <a:endParaRPr lang="pl-PL" altLang="pl-PL" sz="25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18</a:t>
            </a:fld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Mierniki stosowane do wyodrębnienia dynamicznego, innowacyjnego segmentu przedsiębiorczości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11608"/>
              </p:ext>
            </p:extLst>
          </p:nvPr>
        </p:nvGraphicFramePr>
        <p:xfrm>
          <a:off x="137755" y="927480"/>
          <a:ext cx="8898742" cy="545748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254348"/>
                <a:gridCol w="3322197"/>
                <a:gridCol w="3322197"/>
              </a:tblGrid>
              <a:tr h="2154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Źródło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Nazwa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Opis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097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OECD/Eurostat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Przedsiębiorstwo dynamiczne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Średnioroczne tempo wzrostu minimum 20% przez 3 lata, przy minimalnym poziomie zatrudnienia 10 osób w roku bazowym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chemeClr val="accent5"/>
                    </a:solidFill>
                  </a:tcPr>
                </a:tc>
              </a:tr>
              <a:tr h="7180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Gazela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Przedsiębiorstwo, które osiąga parametry przedsiębiorstwa dynamicznego w ciągu 5 lat od rozpoczęcia działalności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chemeClr val="accent5"/>
                    </a:solidFill>
                  </a:tcPr>
                </a:tc>
              </a:tr>
              <a:tr h="12758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Projekt Badawczy Global </a:t>
                      </a:r>
                      <a:r>
                        <a:rPr lang="pl-PL" sz="1200" b="1" u="none" strike="noStrike" dirty="0" err="1">
                          <a:effectLst/>
                        </a:rPr>
                        <a:t>Entrepreneurship</a:t>
                      </a:r>
                      <a:r>
                        <a:rPr lang="pl-PL" sz="1200" b="1" u="none" strike="noStrike" dirty="0">
                          <a:effectLst/>
                        </a:rPr>
                        <a:t> Monitor (GEM)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effectLst/>
                        </a:rPr>
                        <a:t>Początkujący </a:t>
                      </a:r>
                      <a:r>
                        <a:rPr lang="pl-PL" sz="1200" b="1" u="none" strike="noStrike" dirty="0">
                          <a:effectLst/>
                        </a:rPr>
                        <a:t>przedsiębiorca o potencjale wzrostowym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Początkujący przedsiębiorca </a:t>
                      </a:r>
                      <a:r>
                        <a:rPr lang="pl-PL" sz="1200" b="1" u="none" strike="noStrike" dirty="0" smtClean="0">
                          <a:effectLst/>
                        </a:rPr>
                        <a:t>( </a:t>
                      </a:r>
                      <a:r>
                        <a:rPr lang="pl-PL" sz="1200" b="1" u="none" strike="noStrike" dirty="0">
                          <a:effectLst/>
                        </a:rPr>
                        <a:t>planujący bądź prowadzący działalność nie dłużej niż 42 miesiące), który zamierza osiągnąć poziom zatrudnienia minimum 20 osób w ciągu najbliższych 5 lat.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rgbClr val="CCFF33"/>
                    </a:solidFill>
                  </a:tcPr>
                </a:tc>
              </a:tr>
              <a:tr h="8592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Początkujący przedsiębiorca wdrażający nowe produkty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Początkujący przedsiębiorca, który deklaruje, że jego wyroby i usługi są nowe przynajmniej dla niektórych klientów i niewielu dostawców oferuje te produkty na rynku.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rgbClr val="CCFF33"/>
                    </a:solidFill>
                  </a:tcPr>
                </a:tc>
              </a:tr>
              <a:tr h="7006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Początkujący przedsiębiorca aktywny w sektorze technologicznym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Początkujący przedsiębiorca prowadzący działalność w sektorze wysokich i średnio-wysokich technologii w przemyśle przetwórczym.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rgbClr val="CCFF33"/>
                    </a:solidFill>
                  </a:tcPr>
                </a:tc>
              </a:tr>
              <a:tr h="57480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Początkujący przedsiębiorcza aktywny na rynku międzynarodowym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Początkujący przedsiębiorca, który deklaruje, że przynajmniej 25% odbiorców pochodzi z zagranicy.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23" marR="5723" marT="5723" marB="0" anchor="ctr"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824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2400" dirty="0" smtClean="0"/>
              <a:t>Definicja przedsiębiorczości a jej pomiar </a:t>
            </a:r>
            <a:endParaRPr lang="pl-PL" sz="2400" dirty="0"/>
          </a:p>
        </p:txBody>
      </p:sp>
      <p:sp>
        <p:nvSpPr>
          <p:cNvPr id="15363" name="Symbol zastępczy zawartości 3"/>
          <p:cNvSpPr>
            <a:spLocks noGrp="1"/>
          </p:cNvSpPr>
          <p:nvPr>
            <p:ph sz="half" idx="2"/>
          </p:nvPr>
        </p:nvSpPr>
        <p:spPr>
          <a:xfrm>
            <a:off x="254000" y="783774"/>
            <a:ext cx="8782496" cy="5689642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r>
              <a:rPr lang="pl-PL" altLang="pl-PL" sz="3100" dirty="0" smtClean="0"/>
              <a:t> Czy </a:t>
            </a:r>
            <a:r>
              <a:rPr lang="pl-PL" altLang="pl-PL" sz="3100" dirty="0"/>
              <a:t>skupić się na ambitnym (dynamicznym,  innowacyjnym segmencie przedsiębiorczości) czy analizować cały small business?</a:t>
            </a:r>
          </a:p>
          <a:p>
            <a:pPr lvl="1"/>
            <a:r>
              <a:rPr lang="pl-PL" altLang="pl-PL" sz="2600" dirty="0"/>
              <a:t> Czy dynamiczny to tylko mały, czy także duży biznes?</a:t>
            </a:r>
          </a:p>
          <a:p>
            <a:r>
              <a:rPr lang="pl-PL" altLang="pl-PL" sz="3100" dirty="0" smtClean="0"/>
              <a:t> Czy </a:t>
            </a:r>
            <a:r>
              <a:rPr lang="pl-PL" altLang="pl-PL" sz="3100" dirty="0"/>
              <a:t>skupić się na starcie firmy czy uwzględnić firmy niezależnie od wieku?</a:t>
            </a:r>
          </a:p>
          <a:p>
            <a:pPr lvl="1"/>
            <a:r>
              <a:rPr lang="pl-PL" altLang="pl-PL" sz="2600" dirty="0"/>
              <a:t> Kiedy kończy się faza startowa a zaczyna „normalne” funkcjonowanie?</a:t>
            </a:r>
          </a:p>
          <a:p>
            <a:r>
              <a:rPr lang="pl-PL" altLang="pl-PL" sz="3100" dirty="0" smtClean="0"/>
              <a:t> Czy </a:t>
            </a:r>
            <a:r>
              <a:rPr lang="pl-PL" altLang="pl-PL" sz="3100" dirty="0"/>
              <a:t>liczyć aktywność biznesową na własny rachunek (niezależnie od formy prawnej) czy tylko zarejestrowane firmy? </a:t>
            </a:r>
          </a:p>
          <a:p>
            <a:pPr lvl="1"/>
            <a:r>
              <a:rPr lang="pl-PL" altLang="pl-PL" sz="2600" dirty="0"/>
              <a:t> Co to znaczy firma, przedsiębiorstwo, działalność gospodarcza?</a:t>
            </a:r>
          </a:p>
          <a:p>
            <a:r>
              <a:rPr lang="pl-PL" altLang="pl-PL" sz="3100" dirty="0" smtClean="0"/>
              <a:t> Jaką </a:t>
            </a:r>
            <a:r>
              <a:rPr lang="pl-PL" altLang="pl-PL" sz="3100" dirty="0"/>
              <a:t>podstawę (mianownik) przyjąć przy konstrukcji wskaźników?</a:t>
            </a:r>
          </a:p>
          <a:p>
            <a:pPr lvl="1"/>
            <a:r>
              <a:rPr lang="pl-PL" altLang="pl-PL" sz="2600" dirty="0"/>
              <a:t> Czy wielowymiarowy charakter przedsiębiorczości da się zmierzyć prostymi miernikami</a:t>
            </a:r>
            <a:r>
              <a:rPr lang="pl-PL" altLang="pl-PL" sz="2600" dirty="0" smtClean="0"/>
              <a:t>?</a:t>
            </a:r>
            <a:endParaRPr lang="pl-PL" altLang="pl-PL" sz="26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Zintegrowane mierniki aktywności przedsiębiorczej </a:t>
            </a:r>
            <a:br>
              <a:rPr lang="pl-PL" sz="2400" dirty="0"/>
            </a:br>
            <a:r>
              <a:rPr lang="pl-PL" sz="2400" dirty="0"/>
              <a:t>w porównaniach międzynarodowych </a:t>
            </a:r>
          </a:p>
        </p:txBody>
      </p:sp>
      <p:sp>
        <p:nvSpPr>
          <p:cNvPr id="35843" name="Symbol zastępczy zawartości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altLang="pl-PL" sz="2500" dirty="0" smtClean="0"/>
              <a:t> Moda </a:t>
            </a:r>
            <a:r>
              <a:rPr lang="pl-PL" altLang="pl-PL" sz="2500" dirty="0"/>
              <a:t>na wskaźniki </a:t>
            </a:r>
            <a:r>
              <a:rPr lang="pl-PL" altLang="pl-PL" sz="2500" dirty="0" smtClean="0"/>
              <a:t>zintegrowane:</a:t>
            </a:r>
            <a:endParaRPr lang="pl-PL" altLang="pl-PL" sz="2500" dirty="0"/>
          </a:p>
          <a:p>
            <a:pPr lvl="1"/>
            <a:r>
              <a:rPr lang="pl-PL" altLang="pl-PL" dirty="0"/>
              <a:t> </a:t>
            </a:r>
            <a:r>
              <a:rPr lang="pl-PL" altLang="pl-PL" dirty="0" smtClean="0"/>
              <a:t>Indeks </a:t>
            </a:r>
            <a:r>
              <a:rPr lang="pl-PL" altLang="pl-PL" dirty="0"/>
              <a:t>łatwości prowadzenia biznesu (</a:t>
            </a:r>
            <a:r>
              <a:rPr lang="pl-PL" altLang="pl-PL" dirty="0" err="1"/>
              <a:t>Ease</a:t>
            </a:r>
            <a:r>
              <a:rPr lang="pl-PL" altLang="pl-PL" dirty="0"/>
              <a:t> of </a:t>
            </a:r>
            <a:r>
              <a:rPr lang="pl-PL" altLang="pl-PL" dirty="0" err="1"/>
              <a:t>Doing</a:t>
            </a:r>
            <a:r>
              <a:rPr lang="pl-PL" altLang="pl-PL" dirty="0"/>
              <a:t> Business) Banku </a:t>
            </a:r>
            <a:r>
              <a:rPr lang="pl-PL" altLang="pl-PL" dirty="0" err="1" smtClean="0"/>
              <a:t>Swiatowego</a:t>
            </a:r>
            <a:r>
              <a:rPr lang="pl-PL" altLang="pl-PL" dirty="0" smtClean="0"/>
              <a:t>),</a:t>
            </a:r>
          </a:p>
          <a:p>
            <a:pPr lvl="1"/>
            <a:r>
              <a:rPr lang="pl-PL" altLang="pl-PL" dirty="0" smtClean="0"/>
              <a:t> Globalny </a:t>
            </a:r>
            <a:r>
              <a:rPr lang="pl-PL" altLang="pl-PL" dirty="0"/>
              <a:t>Indeks Konkurencyjności (World Investment </a:t>
            </a:r>
            <a:r>
              <a:rPr lang="pl-PL" altLang="pl-PL" dirty="0" smtClean="0"/>
              <a:t>Forum),</a:t>
            </a:r>
          </a:p>
          <a:p>
            <a:pPr lvl="1"/>
            <a:r>
              <a:rPr lang="pl-PL" altLang="pl-PL" dirty="0"/>
              <a:t> </a:t>
            </a:r>
            <a:r>
              <a:rPr lang="pl-PL" altLang="pl-PL" dirty="0" smtClean="0"/>
              <a:t>Global </a:t>
            </a:r>
            <a:r>
              <a:rPr lang="pl-PL" altLang="pl-PL" dirty="0" err="1"/>
              <a:t>Innovation</a:t>
            </a:r>
            <a:r>
              <a:rPr lang="pl-PL" altLang="pl-PL" dirty="0"/>
              <a:t> Index (</a:t>
            </a:r>
            <a:r>
              <a:rPr lang="pl-PL" altLang="pl-PL" dirty="0" err="1"/>
              <a:t>Booz</a:t>
            </a:r>
            <a:r>
              <a:rPr lang="pl-PL" altLang="pl-PL" dirty="0"/>
              <a:t> &amp; </a:t>
            </a:r>
            <a:r>
              <a:rPr lang="pl-PL" altLang="pl-PL" dirty="0" smtClean="0"/>
              <a:t>Company),</a:t>
            </a:r>
          </a:p>
          <a:p>
            <a:pPr lvl="1"/>
            <a:r>
              <a:rPr lang="pl-PL" altLang="pl-PL" dirty="0"/>
              <a:t> </a:t>
            </a:r>
            <a:r>
              <a:rPr lang="pl-PL" altLang="pl-PL" dirty="0" smtClean="0"/>
              <a:t>Indeks </a:t>
            </a:r>
            <a:r>
              <a:rPr lang="pl-PL" altLang="pl-PL" dirty="0"/>
              <a:t>Percepcji Korupcji (</a:t>
            </a:r>
            <a:r>
              <a:rPr lang="pl-PL" altLang="pl-PL" dirty="0" err="1"/>
              <a:t>Transparency</a:t>
            </a:r>
            <a:r>
              <a:rPr lang="pl-PL" altLang="pl-PL" dirty="0"/>
              <a:t> </a:t>
            </a:r>
            <a:r>
              <a:rPr lang="pl-PL" altLang="pl-PL" dirty="0" smtClean="0"/>
              <a:t>International),</a:t>
            </a:r>
          </a:p>
          <a:p>
            <a:pPr lvl="1"/>
            <a:r>
              <a:rPr lang="pl-PL" altLang="pl-PL" dirty="0"/>
              <a:t> </a:t>
            </a:r>
            <a:r>
              <a:rPr lang="pl-PL" altLang="pl-PL" dirty="0" smtClean="0"/>
              <a:t>Indeks </a:t>
            </a:r>
            <a:r>
              <a:rPr lang="pl-PL" altLang="pl-PL" dirty="0"/>
              <a:t>Wolności Gospodarczej (</a:t>
            </a:r>
            <a:r>
              <a:rPr lang="pl-PL" altLang="pl-PL" dirty="0" err="1"/>
              <a:t>Heritage</a:t>
            </a:r>
            <a:r>
              <a:rPr lang="pl-PL" altLang="pl-PL" dirty="0"/>
              <a:t> Foundation</a:t>
            </a:r>
            <a:r>
              <a:rPr lang="pl-PL" altLang="pl-PL" dirty="0" smtClean="0"/>
              <a:t>).</a:t>
            </a:r>
            <a:endParaRPr lang="pl-PL" alt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20</a:t>
            </a:fld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Indeks GEDI</a:t>
            </a:r>
          </a:p>
        </p:txBody>
      </p:sp>
      <p:sp>
        <p:nvSpPr>
          <p:cNvPr id="39939" name="Symbol zastępczy zawartości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altLang="pl-PL" sz="2500" dirty="0"/>
              <a:t> Wielowymiarowy charakter przedsiębiorczości – </a:t>
            </a:r>
            <a:r>
              <a:rPr lang="pl-PL" altLang="pl-PL" sz="2500" dirty="0" err="1"/>
              <a:t>wielokryteryjne</a:t>
            </a:r>
            <a:r>
              <a:rPr lang="pl-PL" altLang="pl-PL" sz="2500" dirty="0"/>
              <a:t> </a:t>
            </a:r>
            <a:r>
              <a:rPr lang="pl-PL" altLang="pl-PL" sz="2500" dirty="0" smtClean="0"/>
              <a:t>wskaźniki.</a:t>
            </a:r>
            <a:endParaRPr lang="pl-PL" altLang="pl-PL" sz="2500" dirty="0"/>
          </a:p>
          <a:p>
            <a:r>
              <a:rPr lang="pl-PL" altLang="pl-PL" sz="2500" dirty="0"/>
              <a:t> Sprzeczność między rolą </a:t>
            </a:r>
            <a:r>
              <a:rPr lang="pl-PL" altLang="pl-PL" sz="2500" dirty="0" smtClean="0"/>
              <a:t>przedsiębiorczości. </a:t>
            </a:r>
            <a:r>
              <a:rPr lang="pl-PL" altLang="pl-PL" sz="2500" dirty="0"/>
              <a:t/>
            </a:r>
            <a:br>
              <a:rPr lang="pl-PL" altLang="pl-PL" sz="2500" dirty="0"/>
            </a:br>
            <a:r>
              <a:rPr lang="pl-PL" altLang="pl-PL" sz="2500" dirty="0"/>
              <a:t>a jej spadkową tendencją wraz z rozwojem </a:t>
            </a:r>
            <a:r>
              <a:rPr lang="pl-PL" altLang="pl-PL" sz="2500" dirty="0" smtClean="0"/>
              <a:t>gospodarczym.</a:t>
            </a:r>
            <a:endParaRPr lang="pl-PL" altLang="pl-PL" sz="2500" dirty="0"/>
          </a:p>
          <a:p>
            <a:r>
              <a:rPr lang="pl-PL" altLang="pl-PL" sz="2500" dirty="0"/>
              <a:t> Ważna nie tylko aktywność przedsiębiorcza ale dojrzałość otoczenia </a:t>
            </a:r>
            <a:r>
              <a:rPr lang="pl-PL" altLang="pl-PL" sz="2500" dirty="0" smtClean="0"/>
              <a:t>instytucjonalnego.</a:t>
            </a:r>
            <a:endParaRPr lang="pl-PL" altLang="pl-PL" sz="2500" dirty="0"/>
          </a:p>
          <a:p>
            <a:r>
              <a:rPr lang="pl-PL" altLang="pl-PL" sz="2500" dirty="0"/>
              <a:t> Global </a:t>
            </a:r>
            <a:r>
              <a:rPr lang="pl-PL" altLang="pl-PL" sz="2500" dirty="0" err="1"/>
              <a:t>Entrepreneurship</a:t>
            </a:r>
            <a:r>
              <a:rPr lang="pl-PL" altLang="pl-PL" sz="2500" dirty="0"/>
              <a:t> and Development Index -  GEDI (2011)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21</a:t>
            </a:fld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5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34"/>
            <a:ext cx="5364088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364088" y="0"/>
            <a:ext cx="3779912" cy="764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377" eaLnBrk="1" hangingPunct="1">
              <a:lnSpc>
                <a:spcPct val="90000"/>
              </a:lnSpc>
            </a:pPr>
            <a:r>
              <a:rPr lang="pl-PL" altLang="pl-PL" sz="2400" b="1" dirty="0">
                <a:solidFill>
                  <a:srgbClr val="2D5265"/>
                </a:solidFill>
                <a:latin typeface="+mj-lt"/>
                <a:ea typeface="+mj-ea"/>
                <a:cs typeface="+mj-cs"/>
              </a:rPr>
              <a:t>Indeks GEDI - Struktura</a:t>
            </a:r>
          </a:p>
        </p:txBody>
      </p:sp>
    </p:spTree>
    <p:extLst>
      <p:ext uri="{BB962C8B-B14F-4D97-AF65-F5344CB8AC3E}">
        <p14:creationId xmlns:p14="http://schemas.microsoft.com/office/powerpoint/2010/main" val="765237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GEDI wątpliwości</a:t>
            </a:r>
          </a:p>
        </p:txBody>
      </p:sp>
      <p:sp>
        <p:nvSpPr>
          <p:cNvPr id="43011" name="Symbol zastępczy zawartości 3"/>
          <p:cNvSpPr>
            <a:spLocks noGrp="1"/>
          </p:cNvSpPr>
          <p:nvPr>
            <p:ph sz="half" idx="2"/>
          </p:nvPr>
        </p:nvSpPr>
        <p:spPr>
          <a:xfrm>
            <a:off x="254000" y="1052736"/>
            <a:ext cx="8641807" cy="523151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pl-PL" altLang="pl-PL" sz="2500" dirty="0"/>
              <a:t> Koncepcja na zamówienie?</a:t>
            </a:r>
          </a:p>
          <a:p>
            <a:r>
              <a:rPr lang="pl-PL" altLang="pl-PL" sz="2500" dirty="0"/>
              <a:t> Słabości GEM przeniesione na GEDI.</a:t>
            </a:r>
          </a:p>
          <a:p>
            <a:r>
              <a:rPr lang="pl-PL" altLang="pl-PL" sz="2500" dirty="0"/>
              <a:t> Przedsiębiorczość zależna od otoczenia czy samoistna siła motoryczna?</a:t>
            </a:r>
          </a:p>
          <a:p>
            <a:r>
              <a:rPr lang="pl-PL" altLang="pl-PL" sz="2500" dirty="0"/>
              <a:t> Przydatność dla krajów „doganiających”.</a:t>
            </a:r>
          </a:p>
          <a:p>
            <a:r>
              <a:rPr lang="pl-PL" altLang="pl-PL" sz="2500" dirty="0"/>
              <a:t> Potrzeba zróżnicowania polityki gospodarczej w zależności od poziomu rozwoju.</a:t>
            </a:r>
          </a:p>
          <a:p>
            <a:r>
              <a:rPr lang="pl-PL" altLang="pl-PL" sz="2500" dirty="0"/>
              <a:t>„Penalizację wąskich gardeł” (</a:t>
            </a:r>
            <a:r>
              <a:rPr lang="pl-PL" altLang="pl-PL" sz="2500" dirty="0" err="1"/>
              <a:t>Penalty</a:t>
            </a:r>
            <a:r>
              <a:rPr lang="pl-PL" altLang="pl-PL" sz="2500" dirty="0"/>
              <a:t> for </a:t>
            </a:r>
            <a:r>
              <a:rPr lang="pl-PL" altLang="pl-PL" sz="2500" dirty="0" err="1"/>
              <a:t>Bottleneck</a:t>
            </a:r>
            <a:r>
              <a:rPr lang="pl-PL" altLang="pl-PL" sz="2500" dirty="0"/>
              <a:t>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24</a:t>
            </a:fld>
            <a:endParaRPr lang="pl-PL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803306"/>
            <a:ext cx="3781278" cy="2533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3"/>
          <a:srcRect l="461" t="3811" r="4105"/>
          <a:stretch/>
        </p:blipFill>
        <p:spPr bwMode="auto">
          <a:xfrm>
            <a:off x="245871" y="654475"/>
            <a:ext cx="3345140" cy="263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91" y="1973793"/>
            <a:ext cx="4267200" cy="4100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ymbol zastępczy tekstu 4"/>
          <p:cNvSpPr txBox="1">
            <a:spLocks/>
          </p:cNvSpPr>
          <p:nvPr/>
        </p:nvSpPr>
        <p:spPr bwMode="auto">
          <a:xfrm>
            <a:off x="250825" y="20379"/>
            <a:ext cx="3532187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914377" eaLnBrk="1" hangingPunct="1">
              <a:lnSpc>
                <a:spcPct val="90000"/>
              </a:lnSpc>
              <a:defRPr sz="2800" b="1">
                <a:solidFill>
                  <a:srgbClr val="2D526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sz="2000" dirty="0"/>
              <a:t>Stopa przedsiębiorczości GEM </a:t>
            </a:r>
            <a:r>
              <a:rPr lang="pl-PL" altLang="pl-PL" sz="2000" dirty="0" smtClean="0"/>
              <a:t>2010 r. </a:t>
            </a:r>
            <a:r>
              <a:rPr lang="pl-PL" altLang="pl-PL" sz="2000" dirty="0"/>
              <a:t>i wcześniej</a:t>
            </a:r>
          </a:p>
        </p:txBody>
      </p:sp>
      <p:sp>
        <p:nvSpPr>
          <p:cNvPr id="9" name="Symbol zastępczy numeru slajdu 2"/>
          <p:cNvSpPr txBox="1">
            <a:spLocks/>
          </p:cNvSpPr>
          <p:nvPr/>
        </p:nvSpPr>
        <p:spPr>
          <a:xfrm>
            <a:off x="8701710" y="6473416"/>
            <a:ext cx="442292" cy="3905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5994"/>
              </a:buClr>
              <a:buFont typeface="Wingdings" panose="05000000000000000000" pitchFamily="2" charset="2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1E1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5994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B343D78-F092-415C-8C03-7FF6B22826F3}" type="slidenum">
              <a:rPr lang="en-US" altLang="pl-PL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pl-PL" sz="1000" smtClean="0">
              <a:solidFill>
                <a:srgbClr val="FFFFFF"/>
              </a:solidFill>
            </a:endParaRPr>
          </a:p>
        </p:txBody>
      </p:sp>
      <p:sp>
        <p:nvSpPr>
          <p:cNvPr id="10" name="Symbol zastępczy tekstu 6"/>
          <p:cNvSpPr txBox="1">
            <a:spLocks/>
          </p:cNvSpPr>
          <p:nvPr/>
        </p:nvSpPr>
        <p:spPr bwMode="auto">
          <a:xfrm>
            <a:off x="-130970" y="3399608"/>
            <a:ext cx="4295775" cy="433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377" eaLnBrk="1" hangingPunct="1">
              <a:lnSpc>
                <a:spcPct val="90000"/>
              </a:lnSpc>
              <a:defRPr sz="2000" b="1">
                <a:solidFill>
                  <a:srgbClr val="2D52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dirty="0"/>
              <a:t>Stopa przedsiębiorczości GEM </a:t>
            </a:r>
            <a:r>
              <a:rPr lang="pl-PL" altLang="pl-PL" dirty="0" smtClean="0"/>
              <a:t>2011 r.</a:t>
            </a:r>
            <a:endParaRPr lang="pl-PL" altLang="pl-PL" dirty="0"/>
          </a:p>
        </p:txBody>
      </p:sp>
      <p:sp>
        <p:nvSpPr>
          <p:cNvPr id="11" name="Symbol zastępczy tekstu 6"/>
          <p:cNvSpPr txBox="1">
            <a:spLocks/>
          </p:cNvSpPr>
          <p:nvPr/>
        </p:nvSpPr>
        <p:spPr bwMode="auto">
          <a:xfrm>
            <a:off x="4568739" y="1071169"/>
            <a:ext cx="424815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377" eaLnBrk="1" hangingPunct="1">
              <a:lnSpc>
                <a:spcPct val="90000"/>
              </a:lnSpc>
              <a:defRPr sz="2000" b="1">
                <a:solidFill>
                  <a:srgbClr val="2D52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dirty="0"/>
              <a:t>Indeks GEDI 2011+  koncepcja na zamówienie?</a:t>
            </a:r>
          </a:p>
        </p:txBody>
      </p:sp>
    </p:spTree>
    <p:extLst>
      <p:ext uri="{BB962C8B-B14F-4D97-AF65-F5344CB8AC3E}">
        <p14:creationId xmlns:p14="http://schemas.microsoft.com/office/powerpoint/2010/main" val="552099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3</a:t>
            </a:fld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32574066"/>
              </p:ext>
            </p:extLst>
          </p:nvPr>
        </p:nvGraphicFramePr>
        <p:xfrm>
          <a:off x="207301" y="908720"/>
          <a:ext cx="8743344" cy="547341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71672"/>
                <a:gridCol w="4371672"/>
              </a:tblGrid>
              <a:tr h="952636">
                <a:tc>
                  <a:txBody>
                    <a:bodyPr/>
                    <a:lstStyle/>
                    <a:p>
                      <a:pPr algn="ctr"/>
                      <a:r>
                        <a:rPr lang="pl-PL" sz="2300" dirty="0" smtClean="0">
                          <a:solidFill>
                            <a:schemeClr val="bg1"/>
                          </a:solidFill>
                        </a:rPr>
                        <a:t>Rozumienie  przedsiębiorczości</a:t>
                      </a:r>
                      <a:endParaRPr lang="pl-PL" sz="23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9" marB="45719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D52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dirty="0" smtClean="0">
                          <a:solidFill>
                            <a:schemeClr val="bg1"/>
                          </a:solidFill>
                        </a:rPr>
                        <a:t>Sposób pomiaru</a:t>
                      </a:r>
                      <a:endParaRPr lang="pl-PL" sz="23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19" marB="45719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D5265"/>
                    </a:solidFill>
                  </a:tcPr>
                </a:tc>
              </a:tr>
              <a:tr h="85179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Przedsiębiorczość = small business.</a:t>
                      </a:r>
                      <a:endParaRPr lang="pl-PL" sz="2000" dirty="0"/>
                    </a:p>
                  </a:txBody>
                  <a:tcPr marL="91439" marR="91439" marT="45719" marB="45719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Liczba firm mikro, małych i średnich.</a:t>
                      </a:r>
                      <a:endParaRPr lang="pl-PL" sz="2000" dirty="0"/>
                    </a:p>
                  </a:txBody>
                  <a:tcPr marL="91439" marR="91439" marT="45719" marB="45719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E1"/>
                    </a:solidFill>
                  </a:tcPr>
                </a:tc>
              </a:tr>
              <a:tr h="1455228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„Prawdziwa” przedsiębiorczość – jej dynamiczny, innowacyjny segment.</a:t>
                      </a:r>
                      <a:endParaRPr lang="pl-PL" sz="2000" dirty="0"/>
                    </a:p>
                  </a:txBody>
                  <a:tcPr marL="91439" marR="91439" marT="45719" marB="45719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Tylko firmy spełniające kryterium dynamiki wzrostu, innowacyjności, umiędzynarodowienia.</a:t>
                      </a:r>
                      <a:endParaRPr lang="pl-PL" sz="2000" dirty="0"/>
                    </a:p>
                  </a:txBody>
                  <a:tcPr marL="91439" marR="91439" marT="45719" marB="45719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695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Przedsiębiorczość to faza</a:t>
                      </a:r>
                      <a:r>
                        <a:rPr lang="pl-PL" sz="2000" baseline="0" dirty="0" smtClean="0"/>
                        <a:t> początkowa rozwoju firmy (startup).</a:t>
                      </a:r>
                      <a:endParaRPr lang="pl-PL" sz="2000" dirty="0"/>
                    </a:p>
                  </a:txBody>
                  <a:tcPr marL="91439" marR="91439" marT="45719" marB="45719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Tylko</a:t>
                      </a:r>
                      <a:r>
                        <a:rPr lang="pl-PL" sz="2000" baseline="0" dirty="0" smtClean="0"/>
                        <a:t> firmy młode – nie starsze niż. np. 3,5  5 lub 7 lat.</a:t>
                      </a:r>
                      <a:endParaRPr lang="pl-PL" sz="2000" dirty="0"/>
                    </a:p>
                  </a:txBody>
                  <a:tcPr marL="91439" marR="91439" marT="45719" marB="45719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E1"/>
                    </a:solidFill>
                  </a:tcPr>
                </a:tc>
              </a:tr>
              <a:tr h="1100063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Przedsiębiorczość to zjawisko wielowymiarowe.</a:t>
                      </a:r>
                      <a:endParaRPr lang="pl-PL" sz="2000" dirty="0"/>
                    </a:p>
                  </a:txBody>
                  <a:tcPr marL="91439" marR="91439" marT="45719" marB="45719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Wielokryteryjne metody pomiaru.</a:t>
                      </a:r>
                      <a:endParaRPr lang="pl-PL" sz="2000" dirty="0"/>
                    </a:p>
                  </a:txBody>
                  <a:tcPr marL="91439" marR="91439" marT="45719" marB="45719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406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Pomiar przedsiębiorczości </a:t>
            </a:r>
            <a:r>
              <a:rPr lang="pl-PL" sz="2400" dirty="0" smtClean="0"/>
              <a:t>- </a:t>
            </a:r>
            <a:r>
              <a:rPr lang="pl-PL" sz="2400" dirty="0"/>
              <a:t>główne kierunki</a:t>
            </a:r>
          </a:p>
        </p:txBody>
      </p:sp>
      <p:pic>
        <p:nvPicPr>
          <p:cNvPr id="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52563"/>
            <a:ext cx="8301037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72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Obraz 1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42809"/>
            <a:ext cx="8352928" cy="5571571"/>
          </a:xfrm>
          <a:prstGeom prst="rect">
            <a:avLst/>
          </a:prstGeom>
        </p:spPr>
      </p:pic>
      <p:sp>
        <p:nvSpPr>
          <p:cNvPr id="190" name="Tytuł 189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Źródła danych i stosowane wskaźniki</a:t>
            </a:r>
          </a:p>
        </p:txBody>
      </p:sp>
      <p:sp>
        <p:nvSpPr>
          <p:cNvPr id="192" name="Symbol zastępczy numeru slajdu 1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9812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Polska przedsiębiorczość </a:t>
            </a:r>
            <a:r>
              <a:rPr lang="pl-PL" sz="2400" dirty="0" smtClean="0"/>
              <a:t>1990 - 2010</a:t>
            </a:r>
            <a:r>
              <a:rPr lang="pl-PL" sz="2400" dirty="0"/>
              <a:t>: </a:t>
            </a:r>
            <a:r>
              <a:rPr lang="pl-PL" sz="2400" dirty="0" smtClean="0"/>
              <a:t>Trzy </a:t>
            </a:r>
            <a:r>
              <a:rPr lang="pl-PL" sz="2400" dirty="0"/>
              <a:t>metody pomiaru</a:t>
            </a: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2631" r="1565" b="6570"/>
          <a:stretch/>
        </p:blipFill>
        <p:spPr>
          <a:xfrm>
            <a:off x="539552" y="1196752"/>
            <a:ext cx="8064896" cy="4561294"/>
          </a:xfrm>
          <a:noFill/>
        </p:spPr>
      </p:pic>
    </p:spTree>
    <p:extLst>
      <p:ext uri="{BB962C8B-B14F-4D97-AF65-F5344CB8AC3E}">
        <p14:creationId xmlns:p14="http://schemas.microsoft.com/office/powerpoint/2010/main" val="3705096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Skala początkowej przedsiębiorczości </a:t>
            </a:r>
            <a:r>
              <a:rPr lang="pl-PL" sz="2400" dirty="0" smtClean="0"/>
              <a:t>- </a:t>
            </a:r>
            <a:r>
              <a:rPr lang="pl-PL" sz="2400" dirty="0"/>
              <a:t>Global Entrepreneurship Monitor </a:t>
            </a:r>
          </a:p>
        </p:txBody>
      </p:sp>
      <p:sp>
        <p:nvSpPr>
          <p:cNvPr id="21507" name="Symbol zastępczy zawartości 3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640960" cy="5039965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pl-PL" altLang="pl-PL" dirty="0" smtClean="0"/>
              <a:t> Największe </a:t>
            </a:r>
            <a:r>
              <a:rPr lang="pl-PL" altLang="pl-PL" dirty="0"/>
              <a:t>światowe badanie od </a:t>
            </a:r>
            <a:r>
              <a:rPr lang="pl-PL" altLang="pl-PL" dirty="0" smtClean="0"/>
              <a:t>1999.</a:t>
            </a:r>
            <a:endParaRPr lang="pl-PL" altLang="pl-PL" dirty="0"/>
          </a:p>
          <a:p>
            <a:r>
              <a:rPr lang="pl-PL" altLang="pl-PL" dirty="0" smtClean="0"/>
              <a:t> W </a:t>
            </a:r>
            <a:r>
              <a:rPr lang="pl-PL" altLang="pl-PL" dirty="0"/>
              <a:t>2011-2014 badania objęło także </a:t>
            </a:r>
            <a:r>
              <a:rPr lang="pl-PL" altLang="pl-PL" dirty="0" smtClean="0"/>
              <a:t>Polskę.</a:t>
            </a:r>
            <a:endParaRPr lang="pl-PL" altLang="pl-PL" dirty="0"/>
          </a:p>
          <a:p>
            <a:r>
              <a:rPr lang="pl-PL" altLang="pl-PL" dirty="0" smtClean="0"/>
              <a:t> Tylko </a:t>
            </a:r>
            <a:r>
              <a:rPr lang="pl-PL" altLang="pl-PL" dirty="0"/>
              <a:t>działalność w fazie początkowej (start-</a:t>
            </a:r>
            <a:r>
              <a:rPr lang="pl-PL" altLang="pl-PL" dirty="0" err="1"/>
              <a:t>up</a:t>
            </a:r>
            <a:r>
              <a:rPr lang="pl-PL" altLang="pl-PL" dirty="0" smtClean="0"/>
              <a:t>). </a:t>
            </a:r>
            <a:endParaRPr lang="pl-PL" altLang="pl-PL" dirty="0"/>
          </a:p>
          <a:p>
            <a:r>
              <a:rPr lang="pl-PL" altLang="pl-PL" dirty="0" smtClean="0"/>
              <a:t> Badania </a:t>
            </a:r>
            <a:r>
              <a:rPr lang="pl-PL" altLang="pl-PL" dirty="0"/>
              <a:t>ankietowe i telefoniczne ludności w wieku 16-64 </a:t>
            </a:r>
            <a:r>
              <a:rPr lang="pl-PL" altLang="pl-PL" dirty="0" smtClean="0"/>
              <a:t>lata.</a:t>
            </a:r>
            <a:endParaRPr lang="pl-PL" altLang="pl-PL" dirty="0"/>
          </a:p>
          <a:p>
            <a:r>
              <a:rPr lang="pl-PL" altLang="pl-PL" dirty="0" smtClean="0"/>
              <a:t> Definicja </a:t>
            </a:r>
            <a:r>
              <a:rPr lang="pl-PL" altLang="pl-PL" dirty="0"/>
              <a:t>początkującego przedsiębiorcy </a:t>
            </a:r>
            <a:r>
              <a:rPr lang="pl-PL" altLang="pl-PL" dirty="0" smtClean="0"/>
              <a:t>- </a:t>
            </a:r>
            <a:r>
              <a:rPr lang="pl-PL" altLang="pl-PL" dirty="0"/>
              <a:t>osoba, która w momencie badania planuje działalność gospodarczą bądź prowadzi ją nie dłużej niż 42 </a:t>
            </a:r>
            <a:r>
              <a:rPr lang="pl-PL" altLang="pl-PL" dirty="0" smtClean="0"/>
              <a:t>miesiące.</a:t>
            </a:r>
            <a:endParaRPr lang="pl-PL" altLang="pl-PL" dirty="0"/>
          </a:p>
          <a:p>
            <a:r>
              <a:rPr lang="pl-PL" altLang="pl-PL" dirty="0" smtClean="0"/>
              <a:t> Od </a:t>
            </a:r>
            <a:r>
              <a:rPr lang="pl-PL" altLang="pl-PL" dirty="0"/>
              <a:t>2005 także badanie „aspirującego” </a:t>
            </a:r>
            <a:r>
              <a:rPr lang="pl-PL" altLang="pl-PL" dirty="0" smtClean="0"/>
              <a:t>- </a:t>
            </a:r>
            <a:r>
              <a:rPr lang="pl-PL" altLang="pl-PL" dirty="0"/>
              <a:t>dynamicznego, innowacyjnego segmentu </a:t>
            </a:r>
            <a:r>
              <a:rPr lang="pl-PL" altLang="pl-PL" dirty="0" smtClean="0"/>
              <a:t>przedsiębiorczości.</a:t>
            </a:r>
            <a:endParaRPr lang="pl-PL" alt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Stopa wczesnej przedsiębiorczości </a:t>
            </a:r>
            <a:r>
              <a:rPr lang="pl-PL" sz="2400" dirty="0" smtClean="0"/>
              <a:t>GEM - (TEA</a:t>
            </a:r>
            <a:r>
              <a:rPr lang="pl-PL" sz="2400" dirty="0"/>
              <a:t>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altLang="pl-PL" sz="2500" dirty="0"/>
              <a:t> % ludzi w wieku 16 </a:t>
            </a:r>
            <a:r>
              <a:rPr lang="pl-PL" altLang="pl-PL" sz="2500" dirty="0" smtClean="0"/>
              <a:t>- </a:t>
            </a:r>
            <a:r>
              <a:rPr lang="pl-PL" altLang="pl-PL" sz="2500" dirty="0"/>
              <a:t>64 lata,  którzy planują założyć firmę bądź prowadzą ją nie dłużej niż 3,5 roku.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86303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F08B-398F-4A13-BCD3-80E25C45207C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dirty="0"/>
              <a:t>Ideologiczne podstawy GEM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54000" y="1114700"/>
            <a:ext cx="8782496" cy="5169551"/>
          </a:xfrm>
        </p:spPr>
        <p:txBody>
          <a:bodyPr>
            <a:normAutofit/>
          </a:bodyPr>
          <a:lstStyle/>
          <a:p>
            <a:r>
              <a:rPr lang="pl-PL" sz="2500" dirty="0"/>
              <a:t> GEM a renesans przedsiębiorczości na przełomie XX i XXI </a:t>
            </a:r>
            <a:r>
              <a:rPr lang="pl-PL" sz="2500" dirty="0" smtClean="0"/>
              <a:t>wieku.</a:t>
            </a:r>
            <a:endParaRPr lang="pl-PL" sz="2500" dirty="0"/>
          </a:p>
          <a:p>
            <a:r>
              <a:rPr lang="pl-PL" sz="2500" dirty="0"/>
              <a:t> Związek między skalą aktywności przedsiębiorczej a poziomem rozwoju </a:t>
            </a:r>
            <a:r>
              <a:rPr lang="pl-PL" sz="2500" dirty="0" smtClean="0"/>
              <a:t>gospodarczego.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960747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WWG 2015_VII_Polityka przedsiębiorczości" id="{D8BFA4CB-E9B2-4529-B5ED-B2F87360FE51}" vid="{0E8A27B2-B9AF-4631-B105-1BB0085DB711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</TotalTime>
  <Words>940</Words>
  <Application>Microsoft Office PowerPoint</Application>
  <PresentationFormat>Pokaz na ekranie (4:3)</PresentationFormat>
  <Paragraphs>141</Paragraphs>
  <Slides>24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Definicja przedsiębiorczości a jej pomiar </vt:lpstr>
      <vt:lpstr>Prezentacja programu PowerPoint</vt:lpstr>
      <vt:lpstr>Pomiar przedsiębiorczości - główne kierunki</vt:lpstr>
      <vt:lpstr>Źródła danych i stosowane wskaźniki</vt:lpstr>
      <vt:lpstr>Polska przedsiębiorczość 1990 - 2010: Trzy metody pomiaru</vt:lpstr>
      <vt:lpstr>Skala początkowej przedsiębiorczości - Global Entrepreneurship Monitor </vt:lpstr>
      <vt:lpstr>Stopa wczesnej przedsiębiorczości GEM - (TEA)</vt:lpstr>
      <vt:lpstr>Ideologiczne podstawy GEM</vt:lpstr>
      <vt:lpstr>Global Entrepreneurship Monitor:  Stopa przedsiębiorczości w 2010 r. i wcześniej </vt:lpstr>
      <vt:lpstr>Stopa przedsiębiorczości a PKB na głowę w 2011 r. Polska na tle świata</vt:lpstr>
      <vt:lpstr>Początkowa przedsiębiorczość 2011 r.</vt:lpstr>
      <vt:lpstr>Aktywność przedsiębiorcza a stadium rozwoju gospodarczego 2013 r.</vt:lpstr>
      <vt:lpstr>Przedsiębiorczość = small business  Baza COMPENDIA </vt:lpstr>
      <vt:lpstr>Stopa całkowitej przedsiębiorczości COMPENDIA</vt:lpstr>
      <vt:lpstr>Stopa całkowitej przedsiębiorczości w krajach OECD 2012 r.</vt:lpstr>
      <vt:lpstr>Stopa przedsiębiorczości w krajach Europy Środkowo Wschodniej   (poza rolnictwem) 1989 - 2012</vt:lpstr>
      <vt:lpstr>Próba wyodrębnienia dynamicznego innowacyjnego, segmentu przedsiębiorczości  </vt:lpstr>
      <vt:lpstr>Mierniki stosowane do wyodrębnienia dynamicznego, innowacyjnego segmentu przedsiębiorczości </vt:lpstr>
      <vt:lpstr>Zintegrowane mierniki aktywności przedsiębiorczej  w porównaniach międzynarodowych </vt:lpstr>
      <vt:lpstr>Indeks GEDI</vt:lpstr>
      <vt:lpstr>Prezentacja programu PowerPoint</vt:lpstr>
      <vt:lpstr>GEDI wątpliwości</vt:lpstr>
      <vt:lpstr>Prezentacja programu PowerPoint</vt:lpstr>
    </vt:vector>
  </TitlesOfParts>
  <Company>Ernst &amp; Young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Katarzyna.Krolak</dc:creator>
  <cp:lastModifiedBy>Centrum Przedsiębiorczości ALK</cp:lastModifiedBy>
  <cp:revision>187</cp:revision>
  <dcterms:created xsi:type="dcterms:W3CDTF">2006-08-31T15:17:18Z</dcterms:created>
  <dcterms:modified xsi:type="dcterms:W3CDTF">2015-09-27T13:18:32Z</dcterms:modified>
</cp:coreProperties>
</file>